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62759-7CC4-47F9-A5CE-62ECEB135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3B5712A-83CB-471B-8DD6-A6A9CD760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4951743-C7D9-4264-8525-D95188A3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61806D-8EA5-4B20-843A-DC1648108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1E2502-7525-4134-8812-3DF8308E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713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C8E69-DAE4-4A3F-AE57-45849F0B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B1F43-23DE-4F47-B957-5EC2A1A7E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227AC38-BA13-445D-B8B3-D0FD43F6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641244-3971-4878-8589-CB2D2815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233A1E9-5CDF-4473-9427-80375B90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442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C21EE00-4108-4349-B4C5-702BB568B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5BE56D7-F818-4CF4-9C69-2FFD2366E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1BFB325-2A4D-427F-8EC0-A98657A6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26563D-6AFF-4BA0-8B2D-DD8576AF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76285A-E74F-4187-AA04-BFDC4017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999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CF4FC-A0DF-4825-BB5B-A5E9C5E1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C206682-F154-43C6-9D04-0AE9D7DAC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76EF713-6E73-4E0B-B0D1-6868D709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82F202E-967C-4286-9308-1A0A11BB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F7BA139-5BE2-4875-A2ED-155043B2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7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70EA9-75E2-4AAD-B1CF-3EF3793D8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F02626-17D2-43FD-BFAA-9A0F9C29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15B2B10-346F-45AE-A16B-083A1BCB2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4D5B9CE-01B0-451B-BFF1-A3CCD461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6FB0299-9368-4D52-83A8-94095E5C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267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BA42F-862B-429B-B6FC-51C6EE7A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312173-5C20-4864-8A3C-6EC85B7E5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87FE0AE-73F9-4C59-AFBC-B9216BA9C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B5AD7C3-8DB9-40CC-AC3D-6636BF63F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F4DA682-751C-4427-9F3D-71C4B51A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6C054F-1F3E-4C52-9A9D-6F926A96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044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F557D-4E8E-4AED-B63F-B7A399C90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F6E19DE-915D-45E9-BA9A-2716E6FE9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6E94673-DA0B-4CE8-A83B-7DB5005A2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86F6163-3459-44DD-951F-036FC5A83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3595310-0EF3-499C-85EF-957323F9C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F016585-1F2F-4F80-9628-DBA3414D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5A4D799-1D19-4941-9BA6-2752B054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FC5A7B3-AB6B-4931-A6BB-416C7E0D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78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1050FC-582A-451A-98E3-23546255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DA870F5-B864-4150-8AFB-3D34568A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BFB2154-8CAD-45DC-9300-AECD4EB30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2656BF0-011C-42C6-ADB4-C930C6C3A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359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18E062F-3B77-4E64-9CE7-C390C26A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03F809E-833D-4545-9014-3408665E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1A7EF2D-E7ED-45AB-9029-C3DE6FF4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53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74399-4513-4CB2-B15F-3993C213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F99657-7AF5-48D5-9E17-DE5E32FFF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C5BCDBE-CDF2-4AE6-A146-86EDC7ACF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C7BACF3-15E8-41BD-AC6A-6DAB28E1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533708D-723C-4A7B-9B98-D689D1F0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58701F2-A748-4117-8693-33CB9B11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74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C0FE4-EFC6-4F36-ADED-28D211C05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266EB4D-6B27-42C5-A56F-63D8B9034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2D31B2D-D909-4B3C-A7DC-0BBE13B05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34E8514-521D-4FC7-A644-6B590330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9276F79-F8CE-4FCB-8BA1-5ADE1004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C777E00-54D1-4FBC-AB7E-BAF5FDC4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928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E257ED4-3303-46BB-8949-6B1B23E3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DE0DEFF-7375-4938-904C-1ABAB0D2C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A6AFAA-FD9D-459F-B90C-47DE54DB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B2695-A095-4171-B318-656EDEC03AF1}" type="datetimeFigureOut">
              <a:rPr lang="da-DK" smtClean="0"/>
              <a:t>25-09-2021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AA5E77-7D58-4756-BC1A-4B6FA5D79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07E54A-67D3-4E03-9E78-A20B95774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0C29-F01B-47F2-9E50-D00219423D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052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27A23-C54F-4E28-A1AA-3A21C726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VISITATIONSPROCEDURER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E5DCC72-6531-4F77-80CE-E2D1B0CF32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Egen skole</a:t>
            </a:r>
          </a:p>
        </p:txBody>
      </p:sp>
    </p:spTree>
    <p:extLst>
      <p:ext uri="{BB962C8B-B14F-4D97-AF65-F5344CB8AC3E}">
        <p14:creationId xmlns:p14="http://schemas.microsoft.com/office/powerpoint/2010/main" val="78904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DFCD5DDE-98E9-47FC-811A-DCF92E0D566B}"/>
              </a:ext>
            </a:extLst>
          </p:cNvPr>
          <p:cNvSpPr txBox="1"/>
          <p:nvPr/>
        </p:nvSpPr>
        <p:spPr>
          <a:xfrm>
            <a:off x="394283" y="620785"/>
            <a:ext cx="166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Forældre/barn: </a:t>
            </a:r>
          </a:p>
        </p:txBody>
      </p:sp>
      <p:pic>
        <p:nvPicPr>
          <p:cNvPr id="7" name="Grafik 6" descr="Familie med pige kontur">
            <a:extLst>
              <a:ext uri="{FF2B5EF4-FFF2-40B4-BE49-F238E27FC236}">
                <a16:creationId xmlns:a16="http://schemas.microsoft.com/office/drawing/2014/main" id="{61E888C2-2F31-497A-A53B-234D72260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3651" y="459509"/>
            <a:ext cx="914400" cy="9144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63387D88-3407-4425-BB7B-C58A62C1BDE5}"/>
              </a:ext>
            </a:extLst>
          </p:cNvPr>
          <p:cNvSpPr txBox="1"/>
          <p:nvPr/>
        </p:nvSpPr>
        <p:spPr>
          <a:xfrm>
            <a:off x="480292" y="2078182"/>
            <a:ext cx="73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Skole: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2AA8E68-6CC8-41FD-94C3-C0BC5619A2B1}"/>
              </a:ext>
            </a:extLst>
          </p:cNvPr>
          <p:cNvSpPr txBox="1"/>
          <p:nvPr/>
        </p:nvSpPr>
        <p:spPr>
          <a:xfrm>
            <a:off x="455366" y="4535344"/>
            <a:ext cx="1345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Skolens sekretariat</a:t>
            </a:r>
          </a:p>
        </p:txBody>
      </p:sp>
      <p:pic>
        <p:nvPicPr>
          <p:cNvPr id="12" name="Grafik 11" descr="Skolebygning kontur">
            <a:extLst>
              <a:ext uri="{FF2B5EF4-FFF2-40B4-BE49-F238E27FC236}">
                <a16:creationId xmlns:a16="http://schemas.microsoft.com/office/drawing/2014/main" id="{2C68B880-657F-4A50-8E51-568AB51F7A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57293" y="1762368"/>
            <a:ext cx="914400" cy="914400"/>
          </a:xfrm>
          <a:prstGeom prst="rect">
            <a:avLst/>
          </a:prstGeom>
        </p:spPr>
      </p:pic>
      <p:pic>
        <p:nvPicPr>
          <p:cNvPr id="14" name="Grafik 13" descr="Office-arbejder med kvinde med massiv udfyldning">
            <a:extLst>
              <a:ext uri="{FF2B5EF4-FFF2-40B4-BE49-F238E27FC236}">
                <a16:creationId xmlns:a16="http://schemas.microsoft.com/office/drawing/2014/main" id="{86F5FE87-E115-4A0C-B6D1-F727318659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7807" y="4384178"/>
            <a:ext cx="822712" cy="822712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5AAD37E2-E355-4804-A8B2-1E7B154F6F48}"/>
              </a:ext>
            </a:extLst>
          </p:cNvPr>
          <p:cNvSpPr txBox="1"/>
          <p:nvPr/>
        </p:nvSpPr>
        <p:spPr>
          <a:xfrm>
            <a:off x="591127" y="3244334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PPL</a:t>
            </a:r>
          </a:p>
        </p:txBody>
      </p:sp>
      <p:pic>
        <p:nvPicPr>
          <p:cNvPr id="19" name="Grafik 18" descr="Håndtryk kontur">
            <a:extLst>
              <a:ext uri="{FF2B5EF4-FFF2-40B4-BE49-F238E27FC236}">
                <a16:creationId xmlns:a16="http://schemas.microsoft.com/office/drawing/2014/main" id="{A48BB786-A1BD-421C-947D-19F55EE7C7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26119" y="3151787"/>
            <a:ext cx="914400" cy="914400"/>
          </a:xfrm>
          <a:prstGeom prst="rect">
            <a:avLst/>
          </a:prstGeom>
        </p:spPr>
      </p:pic>
      <p:cxnSp>
        <p:nvCxnSpPr>
          <p:cNvPr id="21" name="Lige pilforbindelse 20">
            <a:extLst>
              <a:ext uri="{FF2B5EF4-FFF2-40B4-BE49-F238E27FC236}">
                <a16:creationId xmlns:a16="http://schemas.microsoft.com/office/drawing/2014/main" id="{84E562AD-4E90-4E19-99D3-413785CC3827}"/>
              </a:ext>
            </a:extLst>
          </p:cNvPr>
          <p:cNvCxnSpPr/>
          <p:nvPr/>
        </p:nvCxnSpPr>
        <p:spPr>
          <a:xfrm>
            <a:off x="2504032" y="1423155"/>
            <a:ext cx="0" cy="3824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>
            <a:extLst>
              <a:ext uri="{FF2B5EF4-FFF2-40B4-BE49-F238E27FC236}">
                <a16:creationId xmlns:a16="http://schemas.microsoft.com/office/drawing/2014/main" id="{1658FFC4-2998-430C-9645-0EB6B47FD450}"/>
              </a:ext>
            </a:extLst>
          </p:cNvPr>
          <p:cNvCxnSpPr>
            <a:cxnSpLocks/>
          </p:cNvCxnSpPr>
          <p:nvPr/>
        </p:nvCxnSpPr>
        <p:spPr>
          <a:xfrm>
            <a:off x="2504032" y="2694401"/>
            <a:ext cx="0" cy="4573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felt 24">
            <a:extLst>
              <a:ext uri="{FF2B5EF4-FFF2-40B4-BE49-F238E27FC236}">
                <a16:creationId xmlns:a16="http://schemas.microsoft.com/office/drawing/2014/main" id="{581A76F3-C25E-488F-8C23-0B6D414EDC0C}"/>
              </a:ext>
            </a:extLst>
          </p:cNvPr>
          <p:cNvSpPr txBox="1"/>
          <p:nvPr/>
        </p:nvSpPr>
        <p:spPr>
          <a:xfrm>
            <a:off x="2052297" y="1424077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F79A234A-608C-4D94-9F0F-0EFC57DAEFE2}"/>
              </a:ext>
            </a:extLst>
          </p:cNvPr>
          <p:cNvSpPr txBox="1"/>
          <p:nvPr/>
        </p:nvSpPr>
        <p:spPr>
          <a:xfrm>
            <a:off x="2052209" y="271760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cxnSp>
        <p:nvCxnSpPr>
          <p:cNvPr id="28" name="Lige pilforbindelse 27">
            <a:extLst>
              <a:ext uri="{FF2B5EF4-FFF2-40B4-BE49-F238E27FC236}">
                <a16:creationId xmlns:a16="http://schemas.microsoft.com/office/drawing/2014/main" id="{51526BE7-2E7E-47FF-914D-D57980288381}"/>
              </a:ext>
            </a:extLst>
          </p:cNvPr>
          <p:cNvCxnSpPr>
            <a:cxnSpLocks/>
          </p:cNvCxnSpPr>
          <p:nvPr/>
        </p:nvCxnSpPr>
        <p:spPr>
          <a:xfrm>
            <a:off x="2886363" y="2382473"/>
            <a:ext cx="3098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felt 29">
            <a:extLst>
              <a:ext uri="{FF2B5EF4-FFF2-40B4-BE49-F238E27FC236}">
                <a16:creationId xmlns:a16="http://schemas.microsoft.com/office/drawing/2014/main" id="{5B9896E8-5206-4849-8B4D-42A782F5CA00}"/>
              </a:ext>
            </a:extLst>
          </p:cNvPr>
          <p:cNvSpPr txBox="1"/>
          <p:nvPr/>
        </p:nvSpPr>
        <p:spPr>
          <a:xfrm>
            <a:off x="3314919" y="1932350"/>
            <a:ext cx="989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Overvejelse om visitation drøftes med PPL </a:t>
            </a:r>
          </a:p>
        </p:txBody>
      </p:sp>
      <p:cxnSp>
        <p:nvCxnSpPr>
          <p:cNvPr id="32" name="Lige pilforbindelse 31">
            <a:extLst>
              <a:ext uri="{FF2B5EF4-FFF2-40B4-BE49-F238E27FC236}">
                <a16:creationId xmlns:a16="http://schemas.microsoft.com/office/drawing/2014/main" id="{48FA2F80-A3FE-45DD-8599-5CF8ABF1C4FE}"/>
              </a:ext>
            </a:extLst>
          </p:cNvPr>
          <p:cNvCxnSpPr>
            <a:cxnSpLocks/>
          </p:cNvCxnSpPr>
          <p:nvPr/>
        </p:nvCxnSpPr>
        <p:spPr>
          <a:xfrm>
            <a:off x="4588778" y="2382473"/>
            <a:ext cx="4446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felt 33">
            <a:extLst>
              <a:ext uri="{FF2B5EF4-FFF2-40B4-BE49-F238E27FC236}">
                <a16:creationId xmlns:a16="http://schemas.microsoft.com/office/drawing/2014/main" id="{CCBA6313-4016-40B2-B536-278EEF144932}"/>
              </a:ext>
            </a:extLst>
          </p:cNvPr>
          <p:cNvSpPr txBox="1"/>
          <p:nvPr/>
        </p:nvSpPr>
        <p:spPr>
          <a:xfrm>
            <a:off x="5309190" y="2055299"/>
            <a:ext cx="778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Drøftelse af behov og mulige ordninger</a:t>
            </a:r>
          </a:p>
        </p:txBody>
      </p:sp>
      <p:sp>
        <p:nvSpPr>
          <p:cNvPr id="35" name="Pil: venstre-opadgående 34">
            <a:extLst>
              <a:ext uri="{FF2B5EF4-FFF2-40B4-BE49-F238E27FC236}">
                <a16:creationId xmlns:a16="http://schemas.microsoft.com/office/drawing/2014/main" id="{03A2E183-0777-408D-B3E5-A9E6E048736B}"/>
              </a:ext>
            </a:extLst>
          </p:cNvPr>
          <p:cNvSpPr/>
          <p:nvPr/>
        </p:nvSpPr>
        <p:spPr>
          <a:xfrm>
            <a:off x="3372588" y="3057760"/>
            <a:ext cx="720176" cy="654358"/>
          </a:xfrm>
          <a:prstGeom prst="left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highlight>
                <a:srgbClr val="FFFF00"/>
              </a:highlight>
            </a:endParaRP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EB8E0EA9-460E-4B79-B247-8AB7C97450F9}"/>
              </a:ext>
            </a:extLst>
          </p:cNvPr>
          <p:cNvSpPr txBox="1"/>
          <p:nvPr/>
        </p:nvSpPr>
        <p:spPr>
          <a:xfrm>
            <a:off x="3314919" y="3151787"/>
            <a:ext cx="5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PPV</a:t>
            </a:r>
          </a:p>
        </p:txBody>
      </p:sp>
      <p:pic>
        <p:nvPicPr>
          <p:cNvPr id="37" name="Grafik 36" descr="Familie med pige kontur">
            <a:extLst>
              <a:ext uri="{FF2B5EF4-FFF2-40B4-BE49-F238E27FC236}">
                <a16:creationId xmlns:a16="http://schemas.microsoft.com/office/drawing/2014/main" id="{7CB30F6E-74AE-4FF2-BA9D-E977BCC64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5397" y="508755"/>
            <a:ext cx="914400" cy="914400"/>
          </a:xfrm>
          <a:prstGeom prst="rect">
            <a:avLst/>
          </a:prstGeom>
        </p:spPr>
      </p:pic>
      <p:cxnSp>
        <p:nvCxnSpPr>
          <p:cNvPr id="39" name="Lige pilforbindelse 38">
            <a:extLst>
              <a:ext uri="{FF2B5EF4-FFF2-40B4-BE49-F238E27FC236}">
                <a16:creationId xmlns:a16="http://schemas.microsoft.com/office/drawing/2014/main" id="{059EC677-98A0-41AF-9BB3-F1DFEC5E07AE}"/>
              </a:ext>
            </a:extLst>
          </p:cNvPr>
          <p:cNvCxnSpPr/>
          <p:nvPr/>
        </p:nvCxnSpPr>
        <p:spPr>
          <a:xfrm flipV="1">
            <a:off x="5241859" y="1484851"/>
            <a:ext cx="0" cy="6898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pilforbindelse 40">
            <a:extLst>
              <a:ext uri="{FF2B5EF4-FFF2-40B4-BE49-F238E27FC236}">
                <a16:creationId xmlns:a16="http://schemas.microsoft.com/office/drawing/2014/main" id="{D5064437-C3F4-4E0B-9129-29DD5FEDFEC8}"/>
              </a:ext>
            </a:extLst>
          </p:cNvPr>
          <p:cNvCxnSpPr/>
          <p:nvPr/>
        </p:nvCxnSpPr>
        <p:spPr>
          <a:xfrm>
            <a:off x="5241859" y="2590222"/>
            <a:ext cx="0" cy="4967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felt 41">
            <a:extLst>
              <a:ext uri="{FF2B5EF4-FFF2-40B4-BE49-F238E27FC236}">
                <a16:creationId xmlns:a16="http://schemas.microsoft.com/office/drawing/2014/main" id="{C6605043-24C6-4DC2-A41D-05D552ADDDAE}"/>
              </a:ext>
            </a:extLst>
          </p:cNvPr>
          <p:cNvSpPr txBox="1"/>
          <p:nvPr/>
        </p:nvSpPr>
        <p:spPr>
          <a:xfrm>
            <a:off x="5033394" y="3239655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PPL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45762CD2-FE43-4903-B9FA-48546F371CD2}"/>
              </a:ext>
            </a:extLst>
          </p:cNvPr>
          <p:cNvSpPr txBox="1"/>
          <p:nvPr/>
        </p:nvSpPr>
        <p:spPr>
          <a:xfrm>
            <a:off x="4483786" y="258333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D1BAA8EF-31DD-456A-9F8C-C62162C6E072}"/>
              </a:ext>
            </a:extLst>
          </p:cNvPr>
          <p:cNvSpPr txBox="1"/>
          <p:nvPr/>
        </p:nvSpPr>
        <p:spPr>
          <a:xfrm>
            <a:off x="4493009" y="143631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98EED352-45DA-4D9E-99B9-9367E0E30326}"/>
              </a:ext>
            </a:extLst>
          </p:cNvPr>
          <p:cNvSpPr txBox="1"/>
          <p:nvPr/>
        </p:nvSpPr>
        <p:spPr>
          <a:xfrm>
            <a:off x="6386613" y="1870443"/>
            <a:ext cx="15508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Udarbejde begrundelse </a:t>
            </a:r>
            <a:br>
              <a:rPr lang="da-DK" sz="1050" dirty="0"/>
            </a:br>
            <a:r>
              <a:rPr lang="da-DK" sz="1050" dirty="0"/>
              <a:t>med handleplan der indeholder </a:t>
            </a:r>
          </a:p>
          <a:p>
            <a:r>
              <a:rPr lang="da-DK" sz="1050" dirty="0"/>
              <a:t>Forældre/elevperspektiv og </a:t>
            </a:r>
            <a:r>
              <a:rPr lang="da-DK" sz="1050" dirty="0" err="1"/>
              <a:t>tidslinie</a:t>
            </a:r>
            <a:r>
              <a:rPr lang="da-DK" sz="1050" dirty="0"/>
              <a:t> overblik</a:t>
            </a:r>
          </a:p>
          <a:p>
            <a:r>
              <a:rPr lang="da-DK" sz="1050" dirty="0"/>
              <a:t>i GO - Visitationssag  </a:t>
            </a:r>
          </a:p>
          <a:p>
            <a:r>
              <a:rPr lang="da-DK" sz="1050" dirty="0"/>
              <a:t>(saml alle dokumenter her)</a:t>
            </a:r>
          </a:p>
        </p:txBody>
      </p:sp>
      <p:pic>
        <p:nvPicPr>
          <p:cNvPr id="54" name="Grafik 53" descr="Familie med pige kontur">
            <a:extLst>
              <a:ext uri="{FF2B5EF4-FFF2-40B4-BE49-F238E27FC236}">
                <a16:creationId xmlns:a16="http://schemas.microsoft.com/office/drawing/2014/main" id="{4145888D-9E24-4B77-A44C-113DB6BA3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0871" y="508755"/>
            <a:ext cx="914400" cy="914400"/>
          </a:xfrm>
          <a:prstGeom prst="rect">
            <a:avLst/>
          </a:prstGeom>
        </p:spPr>
      </p:pic>
      <p:cxnSp>
        <p:nvCxnSpPr>
          <p:cNvPr id="56" name="Lige pilforbindelse 55">
            <a:extLst>
              <a:ext uri="{FF2B5EF4-FFF2-40B4-BE49-F238E27FC236}">
                <a16:creationId xmlns:a16="http://schemas.microsoft.com/office/drawing/2014/main" id="{68DAF14A-608E-4D19-8855-99E3B782E3E9}"/>
              </a:ext>
            </a:extLst>
          </p:cNvPr>
          <p:cNvCxnSpPr/>
          <p:nvPr/>
        </p:nvCxnSpPr>
        <p:spPr>
          <a:xfrm>
            <a:off x="6833009" y="1423155"/>
            <a:ext cx="0" cy="3207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felt 56">
            <a:extLst>
              <a:ext uri="{FF2B5EF4-FFF2-40B4-BE49-F238E27FC236}">
                <a16:creationId xmlns:a16="http://schemas.microsoft.com/office/drawing/2014/main" id="{1F40F671-DCE8-42C8-BFD8-6912A2B28C7F}"/>
              </a:ext>
            </a:extLst>
          </p:cNvPr>
          <p:cNvSpPr txBox="1"/>
          <p:nvPr/>
        </p:nvSpPr>
        <p:spPr>
          <a:xfrm>
            <a:off x="6927595" y="1371899"/>
            <a:ext cx="121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underskrift</a:t>
            </a:r>
          </a:p>
        </p:txBody>
      </p:sp>
      <p:pic>
        <p:nvPicPr>
          <p:cNvPr id="63" name="Grafik 62" descr="Skolebygning kontur">
            <a:extLst>
              <a:ext uri="{FF2B5EF4-FFF2-40B4-BE49-F238E27FC236}">
                <a16:creationId xmlns:a16="http://schemas.microsoft.com/office/drawing/2014/main" id="{450DC87F-ABE3-4A4E-A2FC-F611192559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01332" y="2080433"/>
            <a:ext cx="914400" cy="914400"/>
          </a:xfrm>
          <a:prstGeom prst="rect">
            <a:avLst/>
          </a:prstGeom>
        </p:spPr>
      </p:pic>
      <p:pic>
        <p:nvPicPr>
          <p:cNvPr id="64" name="Grafik 63" descr="Office-arbejder med kvinde med massiv udfyldning">
            <a:extLst>
              <a:ext uri="{FF2B5EF4-FFF2-40B4-BE49-F238E27FC236}">
                <a16:creationId xmlns:a16="http://schemas.microsoft.com/office/drawing/2014/main" id="{4F9F1B9A-9356-49F8-ABA7-E41FD5301B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66315" y="4345313"/>
            <a:ext cx="822712" cy="822712"/>
          </a:xfrm>
          <a:prstGeom prst="rect">
            <a:avLst/>
          </a:prstGeom>
        </p:spPr>
      </p:pic>
      <p:cxnSp>
        <p:nvCxnSpPr>
          <p:cNvPr id="72" name="Lige pilforbindelse 71">
            <a:extLst>
              <a:ext uri="{FF2B5EF4-FFF2-40B4-BE49-F238E27FC236}">
                <a16:creationId xmlns:a16="http://schemas.microsoft.com/office/drawing/2014/main" id="{D1A8395B-E241-431E-BFE2-4DFFA663CD46}"/>
              </a:ext>
            </a:extLst>
          </p:cNvPr>
          <p:cNvCxnSpPr/>
          <p:nvPr/>
        </p:nvCxnSpPr>
        <p:spPr>
          <a:xfrm>
            <a:off x="591127" y="393695"/>
            <a:ext cx="112289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felt 72">
            <a:extLst>
              <a:ext uri="{FF2B5EF4-FFF2-40B4-BE49-F238E27FC236}">
                <a16:creationId xmlns:a16="http://schemas.microsoft.com/office/drawing/2014/main" id="{691B76E0-35BD-4D36-B36E-E157B5553A18}"/>
              </a:ext>
            </a:extLst>
          </p:cNvPr>
          <p:cNvSpPr txBox="1"/>
          <p:nvPr/>
        </p:nvSpPr>
        <p:spPr>
          <a:xfrm>
            <a:off x="804487" y="139779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 err="1"/>
              <a:t>tidslinie</a:t>
            </a:r>
            <a:endParaRPr lang="da-DK" sz="1050" dirty="0"/>
          </a:p>
        </p:txBody>
      </p:sp>
      <p:cxnSp>
        <p:nvCxnSpPr>
          <p:cNvPr id="75" name="Forbindelse: vinklet 74">
            <a:extLst>
              <a:ext uri="{FF2B5EF4-FFF2-40B4-BE49-F238E27FC236}">
                <a16:creationId xmlns:a16="http://schemas.microsoft.com/office/drawing/2014/main" id="{67EEC0D0-0F2E-4CF5-B012-29DBDBB4170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140586" y="2968702"/>
            <a:ext cx="3686297" cy="2045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fik 82" descr="Angry face with solid fill med massiv udfyldning">
            <a:extLst>
              <a:ext uri="{FF2B5EF4-FFF2-40B4-BE49-F238E27FC236}">
                <a16:creationId xmlns:a16="http://schemas.microsoft.com/office/drawing/2014/main" id="{D6133FF0-3A7F-44D6-95F7-E7185EA41C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17847" y="781098"/>
            <a:ext cx="698863" cy="698863"/>
          </a:xfrm>
          <a:prstGeom prst="rect">
            <a:avLst/>
          </a:prstGeom>
        </p:spPr>
      </p:pic>
      <p:pic>
        <p:nvPicPr>
          <p:cNvPr id="85" name="Grafik 84" descr="Grinende ansigt kontur">
            <a:extLst>
              <a:ext uri="{FF2B5EF4-FFF2-40B4-BE49-F238E27FC236}">
                <a16:creationId xmlns:a16="http://schemas.microsoft.com/office/drawing/2014/main" id="{A0721BEE-35EB-40EA-A029-25F50059FD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33787" y="781099"/>
            <a:ext cx="698863" cy="698863"/>
          </a:xfrm>
          <a:prstGeom prst="rect">
            <a:avLst/>
          </a:prstGeom>
        </p:spPr>
      </p:pic>
      <p:sp>
        <p:nvSpPr>
          <p:cNvPr id="86" name="Tekstfelt 85">
            <a:extLst>
              <a:ext uri="{FF2B5EF4-FFF2-40B4-BE49-F238E27FC236}">
                <a16:creationId xmlns:a16="http://schemas.microsoft.com/office/drawing/2014/main" id="{6D1DF64C-83BD-465D-86F7-43A3C2F1C159}"/>
              </a:ext>
            </a:extLst>
          </p:cNvPr>
          <p:cNvSpPr txBox="1"/>
          <p:nvPr/>
        </p:nvSpPr>
        <p:spPr>
          <a:xfrm>
            <a:off x="9597301" y="4874262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/>
              <a:t>tildeling</a:t>
            </a:r>
          </a:p>
        </p:txBody>
      </p:sp>
      <p:pic>
        <p:nvPicPr>
          <p:cNvPr id="88" name="Grafik 87" descr="Håndtryk kontur">
            <a:extLst>
              <a:ext uri="{FF2B5EF4-FFF2-40B4-BE49-F238E27FC236}">
                <a16:creationId xmlns:a16="http://schemas.microsoft.com/office/drawing/2014/main" id="{DB4B313C-13AA-4E77-B6D4-54766B8E4E2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05688" y="3086934"/>
            <a:ext cx="914400" cy="914400"/>
          </a:xfrm>
          <a:prstGeom prst="rect">
            <a:avLst/>
          </a:prstGeom>
        </p:spPr>
      </p:pic>
      <p:pic>
        <p:nvPicPr>
          <p:cNvPr id="89" name="Grafik 88" descr="Skolebygning kontur">
            <a:extLst>
              <a:ext uri="{FF2B5EF4-FFF2-40B4-BE49-F238E27FC236}">
                <a16:creationId xmlns:a16="http://schemas.microsoft.com/office/drawing/2014/main" id="{4473CB0F-5172-4E3A-964C-4E96C00323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95230" y="2078182"/>
            <a:ext cx="914400" cy="914400"/>
          </a:xfrm>
          <a:prstGeom prst="rect">
            <a:avLst/>
          </a:prstGeom>
        </p:spPr>
      </p:pic>
      <p:cxnSp>
        <p:nvCxnSpPr>
          <p:cNvPr id="91" name="Lige pilforbindelse 90">
            <a:extLst>
              <a:ext uri="{FF2B5EF4-FFF2-40B4-BE49-F238E27FC236}">
                <a16:creationId xmlns:a16="http://schemas.microsoft.com/office/drawing/2014/main" id="{6C037940-BFCA-4254-9490-74219A480D8A}"/>
              </a:ext>
            </a:extLst>
          </p:cNvPr>
          <p:cNvCxnSpPr>
            <a:cxnSpLocks/>
          </p:cNvCxnSpPr>
          <p:nvPr/>
        </p:nvCxnSpPr>
        <p:spPr>
          <a:xfrm>
            <a:off x="11252430" y="2964018"/>
            <a:ext cx="0" cy="2725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Lige pilforbindelse 93">
            <a:extLst>
              <a:ext uri="{FF2B5EF4-FFF2-40B4-BE49-F238E27FC236}">
                <a16:creationId xmlns:a16="http://schemas.microsoft.com/office/drawing/2014/main" id="{EDD4D6DF-117D-4CB9-B055-6254D6D23617}"/>
              </a:ext>
            </a:extLst>
          </p:cNvPr>
          <p:cNvCxnSpPr/>
          <p:nvPr/>
        </p:nvCxnSpPr>
        <p:spPr>
          <a:xfrm flipV="1">
            <a:off x="11067278" y="1583553"/>
            <a:ext cx="0" cy="494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kstfelt 94">
            <a:extLst>
              <a:ext uri="{FF2B5EF4-FFF2-40B4-BE49-F238E27FC236}">
                <a16:creationId xmlns:a16="http://schemas.microsoft.com/office/drawing/2014/main" id="{1B856A41-C1D1-4AB9-8593-1583A4F1F681}"/>
              </a:ext>
            </a:extLst>
          </p:cNvPr>
          <p:cNvSpPr txBox="1"/>
          <p:nvPr/>
        </p:nvSpPr>
        <p:spPr>
          <a:xfrm>
            <a:off x="11059641" y="1529636"/>
            <a:ext cx="988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Klage og dialog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405FB6EB-3A1F-490F-8880-8E9CA1B559F3}"/>
              </a:ext>
            </a:extLst>
          </p:cNvPr>
          <p:cNvSpPr txBox="1"/>
          <p:nvPr/>
        </p:nvSpPr>
        <p:spPr>
          <a:xfrm>
            <a:off x="11275008" y="288632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2CAFF641-5F6B-45AF-BA8D-7AEA023FF2E1}"/>
              </a:ext>
            </a:extLst>
          </p:cNvPr>
          <p:cNvSpPr txBox="1"/>
          <p:nvPr/>
        </p:nvSpPr>
        <p:spPr>
          <a:xfrm>
            <a:off x="1960282" y="77702"/>
            <a:ext cx="557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Visitation til specialpædagogisk bistand på egen skole</a:t>
            </a:r>
          </a:p>
        </p:txBody>
      </p:sp>
      <p:cxnSp>
        <p:nvCxnSpPr>
          <p:cNvPr id="4" name="Lige pilforbindelse 3">
            <a:extLst>
              <a:ext uri="{FF2B5EF4-FFF2-40B4-BE49-F238E27FC236}">
                <a16:creationId xmlns:a16="http://schemas.microsoft.com/office/drawing/2014/main" id="{7D5EE7C4-8F2D-4A66-899E-FD09BA994666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9158532" y="2994833"/>
            <a:ext cx="8473" cy="118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pilforbindelse 17">
            <a:extLst>
              <a:ext uri="{FF2B5EF4-FFF2-40B4-BE49-F238E27FC236}">
                <a16:creationId xmlns:a16="http://schemas.microsoft.com/office/drawing/2014/main" id="{11DF46E5-0FEF-4CE4-8699-59290967FBA6}"/>
              </a:ext>
            </a:extLst>
          </p:cNvPr>
          <p:cNvCxnSpPr/>
          <p:nvPr/>
        </p:nvCxnSpPr>
        <p:spPr>
          <a:xfrm>
            <a:off x="9277671" y="5335398"/>
            <a:ext cx="0" cy="293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felt 19">
            <a:extLst>
              <a:ext uri="{FF2B5EF4-FFF2-40B4-BE49-F238E27FC236}">
                <a16:creationId xmlns:a16="http://schemas.microsoft.com/office/drawing/2014/main" id="{2EEFC0EC-9049-4046-83D0-B7580853460E}"/>
              </a:ext>
            </a:extLst>
          </p:cNvPr>
          <p:cNvSpPr txBox="1"/>
          <p:nvPr/>
        </p:nvSpPr>
        <p:spPr>
          <a:xfrm>
            <a:off x="7759263" y="5754521"/>
            <a:ext cx="400013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afgørelse om tildeling af specialpædagogisk bistand på egen skole med angivelse af form og omfang sendes til forældrene med angivelse af startdato med begrundelse og klagevejledning</a:t>
            </a:r>
          </a:p>
        </p:txBody>
      </p:sp>
      <p:cxnSp>
        <p:nvCxnSpPr>
          <p:cNvPr id="71" name="Lige pilforbindelse 70">
            <a:extLst>
              <a:ext uri="{FF2B5EF4-FFF2-40B4-BE49-F238E27FC236}">
                <a16:creationId xmlns:a16="http://schemas.microsoft.com/office/drawing/2014/main" id="{65A41D1A-59AA-4F95-B21D-7A1E497A3810}"/>
              </a:ext>
            </a:extLst>
          </p:cNvPr>
          <p:cNvCxnSpPr>
            <a:cxnSpLocks/>
          </p:cNvCxnSpPr>
          <p:nvPr/>
        </p:nvCxnSpPr>
        <p:spPr>
          <a:xfrm>
            <a:off x="8206382" y="2367093"/>
            <a:ext cx="3098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Lige pilforbindelse 73">
            <a:extLst>
              <a:ext uri="{FF2B5EF4-FFF2-40B4-BE49-F238E27FC236}">
                <a16:creationId xmlns:a16="http://schemas.microsoft.com/office/drawing/2014/main" id="{F89389F1-9144-42A8-AC69-33411067F20C}"/>
              </a:ext>
            </a:extLst>
          </p:cNvPr>
          <p:cNvCxnSpPr>
            <a:cxnSpLocks/>
          </p:cNvCxnSpPr>
          <p:nvPr/>
        </p:nvCxnSpPr>
        <p:spPr>
          <a:xfrm>
            <a:off x="6090109" y="2351713"/>
            <a:ext cx="3098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9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DFCD5DDE-98E9-47FC-811A-DCF92E0D566B}"/>
              </a:ext>
            </a:extLst>
          </p:cNvPr>
          <p:cNvSpPr txBox="1"/>
          <p:nvPr/>
        </p:nvSpPr>
        <p:spPr>
          <a:xfrm>
            <a:off x="394283" y="620785"/>
            <a:ext cx="166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Forældre/barn: </a:t>
            </a:r>
          </a:p>
        </p:txBody>
      </p:sp>
      <p:pic>
        <p:nvPicPr>
          <p:cNvPr id="7" name="Grafik 6" descr="Familie med pige kontur">
            <a:extLst>
              <a:ext uri="{FF2B5EF4-FFF2-40B4-BE49-F238E27FC236}">
                <a16:creationId xmlns:a16="http://schemas.microsoft.com/office/drawing/2014/main" id="{61E888C2-2F31-497A-A53B-234D72260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3651" y="459509"/>
            <a:ext cx="914400" cy="9144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63387D88-3407-4425-BB7B-C58A62C1BDE5}"/>
              </a:ext>
            </a:extLst>
          </p:cNvPr>
          <p:cNvSpPr txBox="1"/>
          <p:nvPr/>
        </p:nvSpPr>
        <p:spPr>
          <a:xfrm>
            <a:off x="480292" y="2078182"/>
            <a:ext cx="73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Skole: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2AA8E68-6CC8-41FD-94C3-C0BC5619A2B1}"/>
              </a:ext>
            </a:extLst>
          </p:cNvPr>
          <p:cNvSpPr txBox="1"/>
          <p:nvPr/>
        </p:nvSpPr>
        <p:spPr>
          <a:xfrm>
            <a:off x="455366" y="4535344"/>
            <a:ext cx="1345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Skolens sekretariat</a:t>
            </a:r>
          </a:p>
        </p:txBody>
      </p:sp>
      <p:pic>
        <p:nvPicPr>
          <p:cNvPr id="12" name="Grafik 11" descr="Skolebygning kontur">
            <a:extLst>
              <a:ext uri="{FF2B5EF4-FFF2-40B4-BE49-F238E27FC236}">
                <a16:creationId xmlns:a16="http://schemas.microsoft.com/office/drawing/2014/main" id="{2C68B880-657F-4A50-8E51-568AB51F7A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57293" y="1762368"/>
            <a:ext cx="914400" cy="914400"/>
          </a:xfrm>
          <a:prstGeom prst="rect">
            <a:avLst/>
          </a:prstGeom>
        </p:spPr>
      </p:pic>
      <p:pic>
        <p:nvPicPr>
          <p:cNvPr id="14" name="Grafik 13" descr="Office-arbejder med kvinde med massiv udfyldning">
            <a:extLst>
              <a:ext uri="{FF2B5EF4-FFF2-40B4-BE49-F238E27FC236}">
                <a16:creationId xmlns:a16="http://schemas.microsoft.com/office/drawing/2014/main" id="{86F5FE87-E115-4A0C-B6D1-F727318659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7807" y="4384178"/>
            <a:ext cx="822712" cy="822712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5AAD37E2-E355-4804-A8B2-1E7B154F6F48}"/>
              </a:ext>
            </a:extLst>
          </p:cNvPr>
          <p:cNvSpPr txBox="1"/>
          <p:nvPr/>
        </p:nvSpPr>
        <p:spPr>
          <a:xfrm>
            <a:off x="591127" y="3244334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PPL</a:t>
            </a:r>
          </a:p>
        </p:txBody>
      </p:sp>
      <p:pic>
        <p:nvPicPr>
          <p:cNvPr id="19" name="Grafik 18" descr="Håndtryk kontur">
            <a:extLst>
              <a:ext uri="{FF2B5EF4-FFF2-40B4-BE49-F238E27FC236}">
                <a16:creationId xmlns:a16="http://schemas.microsoft.com/office/drawing/2014/main" id="{A48BB786-A1BD-421C-947D-19F55EE7C7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26119" y="3151787"/>
            <a:ext cx="914400" cy="914400"/>
          </a:xfrm>
          <a:prstGeom prst="rect">
            <a:avLst/>
          </a:prstGeom>
        </p:spPr>
      </p:pic>
      <p:cxnSp>
        <p:nvCxnSpPr>
          <p:cNvPr id="21" name="Lige pilforbindelse 20">
            <a:extLst>
              <a:ext uri="{FF2B5EF4-FFF2-40B4-BE49-F238E27FC236}">
                <a16:creationId xmlns:a16="http://schemas.microsoft.com/office/drawing/2014/main" id="{84E562AD-4E90-4E19-99D3-413785CC3827}"/>
              </a:ext>
            </a:extLst>
          </p:cNvPr>
          <p:cNvCxnSpPr/>
          <p:nvPr/>
        </p:nvCxnSpPr>
        <p:spPr>
          <a:xfrm>
            <a:off x="2504032" y="1423155"/>
            <a:ext cx="0" cy="3824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>
            <a:extLst>
              <a:ext uri="{FF2B5EF4-FFF2-40B4-BE49-F238E27FC236}">
                <a16:creationId xmlns:a16="http://schemas.microsoft.com/office/drawing/2014/main" id="{1658FFC4-2998-430C-9645-0EB6B47FD450}"/>
              </a:ext>
            </a:extLst>
          </p:cNvPr>
          <p:cNvCxnSpPr>
            <a:cxnSpLocks/>
          </p:cNvCxnSpPr>
          <p:nvPr/>
        </p:nvCxnSpPr>
        <p:spPr>
          <a:xfrm>
            <a:off x="2504032" y="2694401"/>
            <a:ext cx="0" cy="4573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felt 24">
            <a:extLst>
              <a:ext uri="{FF2B5EF4-FFF2-40B4-BE49-F238E27FC236}">
                <a16:creationId xmlns:a16="http://schemas.microsoft.com/office/drawing/2014/main" id="{581A76F3-C25E-488F-8C23-0B6D414EDC0C}"/>
              </a:ext>
            </a:extLst>
          </p:cNvPr>
          <p:cNvSpPr txBox="1"/>
          <p:nvPr/>
        </p:nvSpPr>
        <p:spPr>
          <a:xfrm>
            <a:off x="2052297" y="1424077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F79A234A-608C-4D94-9F0F-0EFC57DAEFE2}"/>
              </a:ext>
            </a:extLst>
          </p:cNvPr>
          <p:cNvSpPr txBox="1"/>
          <p:nvPr/>
        </p:nvSpPr>
        <p:spPr>
          <a:xfrm>
            <a:off x="2052209" y="271760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cxnSp>
        <p:nvCxnSpPr>
          <p:cNvPr id="28" name="Lige pilforbindelse 27">
            <a:extLst>
              <a:ext uri="{FF2B5EF4-FFF2-40B4-BE49-F238E27FC236}">
                <a16:creationId xmlns:a16="http://schemas.microsoft.com/office/drawing/2014/main" id="{51526BE7-2E7E-47FF-914D-D57980288381}"/>
              </a:ext>
            </a:extLst>
          </p:cNvPr>
          <p:cNvCxnSpPr>
            <a:cxnSpLocks/>
          </p:cNvCxnSpPr>
          <p:nvPr/>
        </p:nvCxnSpPr>
        <p:spPr>
          <a:xfrm>
            <a:off x="2886363" y="2382473"/>
            <a:ext cx="3098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felt 29">
            <a:extLst>
              <a:ext uri="{FF2B5EF4-FFF2-40B4-BE49-F238E27FC236}">
                <a16:creationId xmlns:a16="http://schemas.microsoft.com/office/drawing/2014/main" id="{5B9896E8-5206-4849-8B4D-42A782F5CA00}"/>
              </a:ext>
            </a:extLst>
          </p:cNvPr>
          <p:cNvSpPr txBox="1"/>
          <p:nvPr/>
        </p:nvSpPr>
        <p:spPr>
          <a:xfrm>
            <a:off x="3216095" y="2119884"/>
            <a:ext cx="9898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Afgørelsen revurderes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98EED352-45DA-4D9E-99B9-9367E0E30326}"/>
              </a:ext>
            </a:extLst>
          </p:cNvPr>
          <p:cNvSpPr txBox="1"/>
          <p:nvPr/>
        </p:nvSpPr>
        <p:spPr>
          <a:xfrm>
            <a:off x="4418102" y="1818747"/>
            <a:ext cx="138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Ny afgørelse med begrundelse </a:t>
            </a:r>
            <a:br>
              <a:rPr lang="da-DK" sz="1050" dirty="0"/>
            </a:br>
            <a:r>
              <a:rPr lang="da-DK" sz="1050" dirty="0"/>
              <a:t>med handleplan der indeholder </a:t>
            </a:r>
          </a:p>
          <a:p>
            <a:r>
              <a:rPr lang="da-DK" sz="1050" dirty="0"/>
              <a:t>Forældre/elevperspektiv og </a:t>
            </a:r>
            <a:r>
              <a:rPr lang="da-DK" sz="1050" dirty="0" err="1"/>
              <a:t>tidslinie</a:t>
            </a:r>
            <a:r>
              <a:rPr lang="da-DK" sz="1050" dirty="0"/>
              <a:t> overblik</a:t>
            </a:r>
          </a:p>
          <a:p>
            <a:r>
              <a:rPr lang="da-DK" sz="1050" dirty="0"/>
              <a:t>i GO - klagesag  </a:t>
            </a:r>
          </a:p>
        </p:txBody>
      </p:sp>
      <p:cxnSp>
        <p:nvCxnSpPr>
          <p:cNvPr id="72" name="Lige pilforbindelse 71">
            <a:extLst>
              <a:ext uri="{FF2B5EF4-FFF2-40B4-BE49-F238E27FC236}">
                <a16:creationId xmlns:a16="http://schemas.microsoft.com/office/drawing/2014/main" id="{D1A8395B-E241-431E-BFE2-4DFFA663CD46}"/>
              </a:ext>
            </a:extLst>
          </p:cNvPr>
          <p:cNvCxnSpPr/>
          <p:nvPr/>
        </p:nvCxnSpPr>
        <p:spPr>
          <a:xfrm>
            <a:off x="591127" y="393695"/>
            <a:ext cx="112289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felt 72">
            <a:extLst>
              <a:ext uri="{FF2B5EF4-FFF2-40B4-BE49-F238E27FC236}">
                <a16:creationId xmlns:a16="http://schemas.microsoft.com/office/drawing/2014/main" id="{691B76E0-35BD-4D36-B36E-E157B5553A18}"/>
              </a:ext>
            </a:extLst>
          </p:cNvPr>
          <p:cNvSpPr txBox="1"/>
          <p:nvPr/>
        </p:nvSpPr>
        <p:spPr>
          <a:xfrm>
            <a:off x="804487" y="139779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 err="1"/>
              <a:t>tidslinie</a:t>
            </a:r>
            <a:endParaRPr lang="da-DK" sz="1050" dirty="0"/>
          </a:p>
        </p:txBody>
      </p:sp>
      <p:cxnSp>
        <p:nvCxnSpPr>
          <p:cNvPr id="75" name="Forbindelse: vinklet 74">
            <a:extLst>
              <a:ext uri="{FF2B5EF4-FFF2-40B4-BE49-F238E27FC236}">
                <a16:creationId xmlns:a16="http://schemas.microsoft.com/office/drawing/2014/main" id="{67EEC0D0-0F2E-4CF5-B012-29DBDBB4170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207651" y="3153366"/>
            <a:ext cx="3686297" cy="2045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Forbindelse: vinklet 78">
            <a:extLst>
              <a:ext uri="{FF2B5EF4-FFF2-40B4-BE49-F238E27FC236}">
                <a16:creationId xmlns:a16="http://schemas.microsoft.com/office/drawing/2014/main" id="{9DD0E706-2AEC-4B9C-A11F-56B48A2B8CF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651776" y="3081004"/>
            <a:ext cx="3686295" cy="2721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fik 82" descr="Angry face with solid fill med massiv udfyldning">
            <a:extLst>
              <a:ext uri="{FF2B5EF4-FFF2-40B4-BE49-F238E27FC236}">
                <a16:creationId xmlns:a16="http://schemas.microsoft.com/office/drawing/2014/main" id="{D6133FF0-3A7F-44D6-95F7-E7185EA41C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81544" y="584595"/>
            <a:ext cx="698863" cy="698863"/>
          </a:xfrm>
          <a:prstGeom prst="rect">
            <a:avLst/>
          </a:prstGeom>
        </p:spPr>
      </p:pic>
      <p:pic>
        <p:nvPicPr>
          <p:cNvPr id="85" name="Grafik 84" descr="Grinende ansigt kontur">
            <a:extLst>
              <a:ext uri="{FF2B5EF4-FFF2-40B4-BE49-F238E27FC236}">
                <a16:creationId xmlns:a16="http://schemas.microsoft.com/office/drawing/2014/main" id="{A0721BEE-35EB-40EA-A029-25F50059FD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24971" y="620785"/>
            <a:ext cx="698863" cy="698863"/>
          </a:xfrm>
          <a:prstGeom prst="rect">
            <a:avLst/>
          </a:prstGeom>
        </p:spPr>
      </p:pic>
      <p:sp>
        <p:nvSpPr>
          <p:cNvPr id="86" name="Tekstfelt 85">
            <a:extLst>
              <a:ext uri="{FF2B5EF4-FFF2-40B4-BE49-F238E27FC236}">
                <a16:creationId xmlns:a16="http://schemas.microsoft.com/office/drawing/2014/main" id="{6D1DF64C-83BD-465D-86F7-43A3C2F1C159}"/>
              </a:ext>
            </a:extLst>
          </p:cNvPr>
          <p:cNvSpPr txBox="1"/>
          <p:nvPr/>
        </p:nvSpPr>
        <p:spPr>
          <a:xfrm>
            <a:off x="5931248" y="5166934"/>
            <a:ext cx="20345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/>
              <a:t>Forældrenes klage imødekommes</a:t>
            </a:r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7E24518B-78DD-466B-B5A4-4B958E3AC4CC}"/>
              </a:ext>
            </a:extLst>
          </p:cNvPr>
          <p:cNvSpPr txBox="1"/>
          <p:nvPr/>
        </p:nvSpPr>
        <p:spPr>
          <a:xfrm>
            <a:off x="8128914" y="5149450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/>
              <a:t>Skolen fastholder afgørelse 1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2CAFF641-5F6B-45AF-BA8D-7AEA023FF2E1}"/>
              </a:ext>
            </a:extLst>
          </p:cNvPr>
          <p:cNvSpPr txBox="1"/>
          <p:nvPr/>
        </p:nvSpPr>
        <p:spPr>
          <a:xfrm>
            <a:off x="1960282" y="77702"/>
            <a:ext cx="10073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 klage over tildeling/afslag på Visitation til specialpædagogisk bistand på egen skole</a:t>
            </a:r>
          </a:p>
        </p:txBody>
      </p:sp>
      <p:cxnSp>
        <p:nvCxnSpPr>
          <p:cNvPr id="4" name="Lige pilforbindelse 3">
            <a:extLst>
              <a:ext uri="{FF2B5EF4-FFF2-40B4-BE49-F238E27FC236}">
                <a16:creationId xmlns:a16="http://schemas.microsoft.com/office/drawing/2014/main" id="{7D5EE7C4-8F2D-4A66-899E-FD09BA994666}"/>
              </a:ext>
            </a:extLst>
          </p:cNvPr>
          <p:cNvCxnSpPr>
            <a:cxnSpLocks/>
          </p:cNvCxnSpPr>
          <p:nvPr/>
        </p:nvCxnSpPr>
        <p:spPr>
          <a:xfrm>
            <a:off x="4912613" y="3338818"/>
            <a:ext cx="0" cy="520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pilforbindelse 17">
            <a:extLst>
              <a:ext uri="{FF2B5EF4-FFF2-40B4-BE49-F238E27FC236}">
                <a16:creationId xmlns:a16="http://schemas.microsoft.com/office/drawing/2014/main" id="{11DF46E5-0FEF-4CE4-8699-59290967FBA6}"/>
              </a:ext>
            </a:extLst>
          </p:cNvPr>
          <p:cNvCxnSpPr/>
          <p:nvPr/>
        </p:nvCxnSpPr>
        <p:spPr>
          <a:xfrm>
            <a:off x="9294449" y="5420850"/>
            <a:ext cx="0" cy="293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felt 19">
            <a:extLst>
              <a:ext uri="{FF2B5EF4-FFF2-40B4-BE49-F238E27FC236}">
                <a16:creationId xmlns:a16="http://schemas.microsoft.com/office/drawing/2014/main" id="{2EEFC0EC-9049-4046-83D0-B7580853460E}"/>
              </a:ext>
            </a:extLst>
          </p:cNvPr>
          <p:cNvSpPr txBox="1"/>
          <p:nvPr/>
        </p:nvSpPr>
        <p:spPr>
          <a:xfrm>
            <a:off x="4479167" y="5668310"/>
            <a:ext cx="400013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Ny afgørelse om tildeling af specialpædagogisk bistand på egen skole med angivelse af form og omfang sendes til forældrene med angivelse af startdato med begrundelse og klagevejledning</a:t>
            </a:r>
          </a:p>
        </p:txBody>
      </p:sp>
      <p:pic>
        <p:nvPicPr>
          <p:cNvPr id="51" name="Grafik 50" descr="Office-arbejder med kvinde med massiv udfyldning">
            <a:extLst>
              <a:ext uri="{FF2B5EF4-FFF2-40B4-BE49-F238E27FC236}">
                <a16:creationId xmlns:a16="http://schemas.microsoft.com/office/drawing/2014/main" id="{011664D6-CDD1-463B-A9FF-8BB838C417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38725" y="4347522"/>
            <a:ext cx="822712" cy="822712"/>
          </a:xfrm>
          <a:prstGeom prst="rect">
            <a:avLst/>
          </a:prstGeom>
        </p:spPr>
      </p:pic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462C245A-35B7-4391-84CF-65B6E3675F64}"/>
              </a:ext>
            </a:extLst>
          </p:cNvPr>
          <p:cNvCxnSpPr/>
          <p:nvPr/>
        </p:nvCxnSpPr>
        <p:spPr>
          <a:xfrm>
            <a:off x="4118994" y="2382473"/>
            <a:ext cx="2991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53F62766-F329-4C23-815C-95C6ABC5EC1A}"/>
              </a:ext>
            </a:extLst>
          </p:cNvPr>
          <p:cNvSpPr txBox="1"/>
          <p:nvPr/>
        </p:nvSpPr>
        <p:spPr>
          <a:xfrm>
            <a:off x="8701332" y="5801208"/>
            <a:ext cx="172514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Med orientering om at klagen sendes til klagenævnet</a:t>
            </a:r>
          </a:p>
        </p:txBody>
      </p:sp>
      <p:pic>
        <p:nvPicPr>
          <p:cNvPr id="58" name="Grafik 57" descr="Møde kontur">
            <a:extLst>
              <a:ext uri="{FF2B5EF4-FFF2-40B4-BE49-F238E27FC236}">
                <a16:creationId xmlns:a16="http://schemas.microsoft.com/office/drawing/2014/main" id="{73B15461-4862-4154-9C3C-50448944690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128349" y="523916"/>
            <a:ext cx="913847" cy="888587"/>
          </a:xfrm>
          <a:prstGeom prst="rect">
            <a:avLst/>
          </a:prstGeom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EB2CFF77-770A-4493-8C8B-2B512B122B68}"/>
              </a:ext>
            </a:extLst>
          </p:cNvPr>
          <p:cNvSpPr txBox="1"/>
          <p:nvPr/>
        </p:nvSpPr>
        <p:spPr>
          <a:xfrm>
            <a:off x="10056560" y="4332835"/>
            <a:ext cx="13713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Skolen sender sagen til behandling i Klagenævnet (se procedurer)</a:t>
            </a:r>
          </a:p>
        </p:txBody>
      </p:sp>
      <p:cxnSp>
        <p:nvCxnSpPr>
          <p:cNvPr id="22" name="Lige pilforbindelse 21">
            <a:extLst>
              <a:ext uri="{FF2B5EF4-FFF2-40B4-BE49-F238E27FC236}">
                <a16:creationId xmlns:a16="http://schemas.microsoft.com/office/drawing/2014/main" id="{E79C14C3-CFE2-402B-A9A2-690A492186D7}"/>
              </a:ext>
            </a:extLst>
          </p:cNvPr>
          <p:cNvCxnSpPr/>
          <p:nvPr/>
        </p:nvCxnSpPr>
        <p:spPr>
          <a:xfrm flipV="1">
            <a:off x="10821798" y="1608743"/>
            <a:ext cx="0" cy="2457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30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DFCD5DDE-98E9-47FC-811A-DCF92E0D566B}"/>
              </a:ext>
            </a:extLst>
          </p:cNvPr>
          <p:cNvSpPr txBox="1"/>
          <p:nvPr/>
        </p:nvSpPr>
        <p:spPr>
          <a:xfrm>
            <a:off x="394283" y="620785"/>
            <a:ext cx="166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Forældre/barn: </a:t>
            </a:r>
          </a:p>
        </p:txBody>
      </p:sp>
      <p:pic>
        <p:nvPicPr>
          <p:cNvPr id="7" name="Grafik 6" descr="Familie med pige kontur">
            <a:extLst>
              <a:ext uri="{FF2B5EF4-FFF2-40B4-BE49-F238E27FC236}">
                <a16:creationId xmlns:a16="http://schemas.microsoft.com/office/drawing/2014/main" id="{61E888C2-2F31-497A-A53B-234D72260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3651" y="459509"/>
            <a:ext cx="914400" cy="9144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63387D88-3407-4425-BB7B-C58A62C1BDE5}"/>
              </a:ext>
            </a:extLst>
          </p:cNvPr>
          <p:cNvSpPr txBox="1"/>
          <p:nvPr/>
        </p:nvSpPr>
        <p:spPr>
          <a:xfrm>
            <a:off x="480292" y="2078182"/>
            <a:ext cx="73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Skole: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2AA8E68-6CC8-41FD-94C3-C0BC5619A2B1}"/>
              </a:ext>
            </a:extLst>
          </p:cNvPr>
          <p:cNvSpPr txBox="1"/>
          <p:nvPr/>
        </p:nvSpPr>
        <p:spPr>
          <a:xfrm>
            <a:off x="455366" y="4535344"/>
            <a:ext cx="1345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Skolens sekretariat</a:t>
            </a:r>
          </a:p>
        </p:txBody>
      </p:sp>
      <p:pic>
        <p:nvPicPr>
          <p:cNvPr id="12" name="Grafik 11" descr="Skolebygning kontur">
            <a:extLst>
              <a:ext uri="{FF2B5EF4-FFF2-40B4-BE49-F238E27FC236}">
                <a16:creationId xmlns:a16="http://schemas.microsoft.com/office/drawing/2014/main" id="{2C68B880-657F-4A50-8E51-568AB51F7A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57293" y="1762368"/>
            <a:ext cx="914400" cy="914400"/>
          </a:xfrm>
          <a:prstGeom prst="rect">
            <a:avLst/>
          </a:prstGeom>
        </p:spPr>
      </p:pic>
      <p:pic>
        <p:nvPicPr>
          <p:cNvPr id="14" name="Grafik 13" descr="Office-arbejder med kvinde med massiv udfyldning">
            <a:extLst>
              <a:ext uri="{FF2B5EF4-FFF2-40B4-BE49-F238E27FC236}">
                <a16:creationId xmlns:a16="http://schemas.microsoft.com/office/drawing/2014/main" id="{86F5FE87-E115-4A0C-B6D1-F727318659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7807" y="4384178"/>
            <a:ext cx="822712" cy="822712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5AAD37E2-E355-4804-A8B2-1E7B154F6F48}"/>
              </a:ext>
            </a:extLst>
          </p:cNvPr>
          <p:cNvSpPr txBox="1"/>
          <p:nvPr/>
        </p:nvSpPr>
        <p:spPr>
          <a:xfrm>
            <a:off x="591127" y="3244334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PPL</a:t>
            </a:r>
          </a:p>
        </p:txBody>
      </p:sp>
      <p:pic>
        <p:nvPicPr>
          <p:cNvPr id="19" name="Grafik 18" descr="Håndtryk kontur">
            <a:extLst>
              <a:ext uri="{FF2B5EF4-FFF2-40B4-BE49-F238E27FC236}">
                <a16:creationId xmlns:a16="http://schemas.microsoft.com/office/drawing/2014/main" id="{A48BB786-A1BD-421C-947D-19F55EE7C7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26119" y="3151787"/>
            <a:ext cx="914400" cy="914400"/>
          </a:xfrm>
          <a:prstGeom prst="rect">
            <a:avLst/>
          </a:prstGeom>
        </p:spPr>
      </p:pic>
      <p:cxnSp>
        <p:nvCxnSpPr>
          <p:cNvPr id="21" name="Lige pilforbindelse 20">
            <a:extLst>
              <a:ext uri="{FF2B5EF4-FFF2-40B4-BE49-F238E27FC236}">
                <a16:creationId xmlns:a16="http://schemas.microsoft.com/office/drawing/2014/main" id="{84E562AD-4E90-4E19-99D3-413785CC3827}"/>
              </a:ext>
            </a:extLst>
          </p:cNvPr>
          <p:cNvCxnSpPr/>
          <p:nvPr/>
        </p:nvCxnSpPr>
        <p:spPr>
          <a:xfrm>
            <a:off x="2504032" y="1423155"/>
            <a:ext cx="0" cy="3824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>
            <a:extLst>
              <a:ext uri="{FF2B5EF4-FFF2-40B4-BE49-F238E27FC236}">
                <a16:creationId xmlns:a16="http://schemas.microsoft.com/office/drawing/2014/main" id="{1658FFC4-2998-430C-9645-0EB6B47FD450}"/>
              </a:ext>
            </a:extLst>
          </p:cNvPr>
          <p:cNvCxnSpPr>
            <a:cxnSpLocks/>
          </p:cNvCxnSpPr>
          <p:nvPr/>
        </p:nvCxnSpPr>
        <p:spPr>
          <a:xfrm>
            <a:off x="2504032" y="2694401"/>
            <a:ext cx="0" cy="4573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felt 24">
            <a:extLst>
              <a:ext uri="{FF2B5EF4-FFF2-40B4-BE49-F238E27FC236}">
                <a16:creationId xmlns:a16="http://schemas.microsoft.com/office/drawing/2014/main" id="{581A76F3-C25E-488F-8C23-0B6D414EDC0C}"/>
              </a:ext>
            </a:extLst>
          </p:cNvPr>
          <p:cNvSpPr txBox="1"/>
          <p:nvPr/>
        </p:nvSpPr>
        <p:spPr>
          <a:xfrm>
            <a:off x="2052297" y="1424077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F79A234A-608C-4D94-9F0F-0EFC57DAEFE2}"/>
              </a:ext>
            </a:extLst>
          </p:cNvPr>
          <p:cNvSpPr txBox="1"/>
          <p:nvPr/>
        </p:nvSpPr>
        <p:spPr>
          <a:xfrm>
            <a:off x="2052209" y="271760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cxnSp>
        <p:nvCxnSpPr>
          <p:cNvPr id="28" name="Lige pilforbindelse 27">
            <a:extLst>
              <a:ext uri="{FF2B5EF4-FFF2-40B4-BE49-F238E27FC236}">
                <a16:creationId xmlns:a16="http://schemas.microsoft.com/office/drawing/2014/main" id="{51526BE7-2E7E-47FF-914D-D57980288381}"/>
              </a:ext>
            </a:extLst>
          </p:cNvPr>
          <p:cNvCxnSpPr>
            <a:cxnSpLocks/>
          </p:cNvCxnSpPr>
          <p:nvPr/>
        </p:nvCxnSpPr>
        <p:spPr>
          <a:xfrm>
            <a:off x="2886363" y="2382473"/>
            <a:ext cx="3098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felt 29">
            <a:extLst>
              <a:ext uri="{FF2B5EF4-FFF2-40B4-BE49-F238E27FC236}">
                <a16:creationId xmlns:a16="http://schemas.microsoft.com/office/drawing/2014/main" id="{5B9896E8-5206-4849-8B4D-42A782F5CA00}"/>
              </a:ext>
            </a:extLst>
          </p:cNvPr>
          <p:cNvSpPr txBox="1"/>
          <p:nvPr/>
        </p:nvSpPr>
        <p:spPr>
          <a:xfrm>
            <a:off x="3314919" y="1932350"/>
            <a:ext cx="98989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Overvejelse om revisitation drøftes med  PPL </a:t>
            </a:r>
          </a:p>
        </p:txBody>
      </p:sp>
      <p:cxnSp>
        <p:nvCxnSpPr>
          <p:cNvPr id="32" name="Lige pilforbindelse 31">
            <a:extLst>
              <a:ext uri="{FF2B5EF4-FFF2-40B4-BE49-F238E27FC236}">
                <a16:creationId xmlns:a16="http://schemas.microsoft.com/office/drawing/2014/main" id="{48FA2F80-A3FE-45DD-8599-5CF8ABF1C4FE}"/>
              </a:ext>
            </a:extLst>
          </p:cNvPr>
          <p:cNvCxnSpPr>
            <a:cxnSpLocks/>
          </p:cNvCxnSpPr>
          <p:nvPr/>
        </p:nvCxnSpPr>
        <p:spPr>
          <a:xfrm>
            <a:off x="4588778" y="2382473"/>
            <a:ext cx="4446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felt 33">
            <a:extLst>
              <a:ext uri="{FF2B5EF4-FFF2-40B4-BE49-F238E27FC236}">
                <a16:creationId xmlns:a16="http://schemas.microsoft.com/office/drawing/2014/main" id="{CCBA6313-4016-40B2-B536-278EEF144932}"/>
              </a:ext>
            </a:extLst>
          </p:cNvPr>
          <p:cNvSpPr txBox="1"/>
          <p:nvPr/>
        </p:nvSpPr>
        <p:spPr>
          <a:xfrm>
            <a:off x="6841188" y="2221839"/>
            <a:ext cx="9143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Beslutte </a:t>
            </a:r>
          </a:p>
          <a:p>
            <a:r>
              <a:rPr lang="da-DK" sz="1050" dirty="0"/>
              <a:t>Fortsættelse</a:t>
            </a:r>
          </a:p>
          <a:p>
            <a:r>
              <a:rPr lang="da-DK" sz="1050" dirty="0"/>
              <a:t>ændring eller ophør</a:t>
            </a:r>
          </a:p>
        </p:txBody>
      </p:sp>
      <p:pic>
        <p:nvPicPr>
          <p:cNvPr id="37" name="Grafik 36" descr="Familie med pige kontur">
            <a:extLst>
              <a:ext uri="{FF2B5EF4-FFF2-40B4-BE49-F238E27FC236}">
                <a16:creationId xmlns:a16="http://schemas.microsoft.com/office/drawing/2014/main" id="{7CB30F6E-74AE-4FF2-BA9D-E977BCC64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5397" y="508755"/>
            <a:ext cx="914400" cy="914400"/>
          </a:xfrm>
          <a:prstGeom prst="rect">
            <a:avLst/>
          </a:prstGeom>
        </p:spPr>
      </p:pic>
      <p:cxnSp>
        <p:nvCxnSpPr>
          <p:cNvPr id="39" name="Lige pilforbindelse 38">
            <a:extLst>
              <a:ext uri="{FF2B5EF4-FFF2-40B4-BE49-F238E27FC236}">
                <a16:creationId xmlns:a16="http://schemas.microsoft.com/office/drawing/2014/main" id="{059EC677-98A0-41AF-9BB3-F1DFEC5E07AE}"/>
              </a:ext>
            </a:extLst>
          </p:cNvPr>
          <p:cNvCxnSpPr/>
          <p:nvPr/>
        </p:nvCxnSpPr>
        <p:spPr>
          <a:xfrm flipV="1">
            <a:off x="5241859" y="1484851"/>
            <a:ext cx="0" cy="6898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pilforbindelse 40">
            <a:extLst>
              <a:ext uri="{FF2B5EF4-FFF2-40B4-BE49-F238E27FC236}">
                <a16:creationId xmlns:a16="http://schemas.microsoft.com/office/drawing/2014/main" id="{D5064437-C3F4-4E0B-9129-29DD5FEDFEC8}"/>
              </a:ext>
            </a:extLst>
          </p:cNvPr>
          <p:cNvCxnSpPr/>
          <p:nvPr/>
        </p:nvCxnSpPr>
        <p:spPr>
          <a:xfrm>
            <a:off x="5241859" y="2590222"/>
            <a:ext cx="0" cy="4967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felt 41">
            <a:extLst>
              <a:ext uri="{FF2B5EF4-FFF2-40B4-BE49-F238E27FC236}">
                <a16:creationId xmlns:a16="http://schemas.microsoft.com/office/drawing/2014/main" id="{C6605043-24C6-4DC2-A41D-05D552ADDDAE}"/>
              </a:ext>
            </a:extLst>
          </p:cNvPr>
          <p:cNvSpPr txBox="1"/>
          <p:nvPr/>
        </p:nvSpPr>
        <p:spPr>
          <a:xfrm>
            <a:off x="5033394" y="3239655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PPL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45762CD2-FE43-4903-B9FA-48546F371CD2}"/>
              </a:ext>
            </a:extLst>
          </p:cNvPr>
          <p:cNvSpPr txBox="1"/>
          <p:nvPr/>
        </p:nvSpPr>
        <p:spPr>
          <a:xfrm>
            <a:off x="4483786" y="258333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D1BAA8EF-31DD-456A-9F8C-C62162C6E072}"/>
              </a:ext>
            </a:extLst>
          </p:cNvPr>
          <p:cNvSpPr txBox="1"/>
          <p:nvPr/>
        </p:nvSpPr>
        <p:spPr>
          <a:xfrm>
            <a:off x="4493009" y="143631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pic>
        <p:nvPicPr>
          <p:cNvPr id="64" name="Grafik 63" descr="Office-arbejder med kvinde med massiv udfyldning">
            <a:extLst>
              <a:ext uri="{FF2B5EF4-FFF2-40B4-BE49-F238E27FC236}">
                <a16:creationId xmlns:a16="http://schemas.microsoft.com/office/drawing/2014/main" id="{4F9F1B9A-9356-49F8-ABA7-E41FD5301B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61118" y="4367463"/>
            <a:ext cx="822712" cy="822712"/>
          </a:xfrm>
          <a:prstGeom prst="rect">
            <a:avLst/>
          </a:prstGeom>
        </p:spPr>
      </p:pic>
      <p:cxnSp>
        <p:nvCxnSpPr>
          <p:cNvPr id="72" name="Lige pilforbindelse 71">
            <a:extLst>
              <a:ext uri="{FF2B5EF4-FFF2-40B4-BE49-F238E27FC236}">
                <a16:creationId xmlns:a16="http://schemas.microsoft.com/office/drawing/2014/main" id="{D1A8395B-E241-431E-BFE2-4DFFA663CD46}"/>
              </a:ext>
            </a:extLst>
          </p:cNvPr>
          <p:cNvCxnSpPr/>
          <p:nvPr/>
        </p:nvCxnSpPr>
        <p:spPr>
          <a:xfrm>
            <a:off x="591127" y="393695"/>
            <a:ext cx="112289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felt 72">
            <a:extLst>
              <a:ext uri="{FF2B5EF4-FFF2-40B4-BE49-F238E27FC236}">
                <a16:creationId xmlns:a16="http://schemas.microsoft.com/office/drawing/2014/main" id="{691B76E0-35BD-4D36-B36E-E157B5553A18}"/>
              </a:ext>
            </a:extLst>
          </p:cNvPr>
          <p:cNvSpPr txBox="1"/>
          <p:nvPr/>
        </p:nvSpPr>
        <p:spPr>
          <a:xfrm>
            <a:off x="804487" y="139779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 err="1"/>
              <a:t>tidslinie</a:t>
            </a:r>
            <a:endParaRPr lang="da-DK" sz="1050" dirty="0"/>
          </a:p>
        </p:txBody>
      </p:sp>
      <p:cxnSp>
        <p:nvCxnSpPr>
          <p:cNvPr id="75" name="Forbindelse: vinklet 74">
            <a:extLst>
              <a:ext uri="{FF2B5EF4-FFF2-40B4-BE49-F238E27FC236}">
                <a16:creationId xmlns:a16="http://schemas.microsoft.com/office/drawing/2014/main" id="{67EEC0D0-0F2E-4CF5-B012-29DBDBB4170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912152" y="3026289"/>
            <a:ext cx="3686297" cy="2045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fik 82" descr="Angry face with solid fill med massiv udfyldning">
            <a:extLst>
              <a:ext uri="{FF2B5EF4-FFF2-40B4-BE49-F238E27FC236}">
                <a16:creationId xmlns:a16="http://schemas.microsoft.com/office/drawing/2014/main" id="{D6133FF0-3A7F-44D6-95F7-E7185EA41C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17847" y="781098"/>
            <a:ext cx="698863" cy="698863"/>
          </a:xfrm>
          <a:prstGeom prst="rect">
            <a:avLst/>
          </a:prstGeom>
        </p:spPr>
      </p:pic>
      <p:pic>
        <p:nvPicPr>
          <p:cNvPr id="85" name="Grafik 84" descr="Grinende ansigt kontur">
            <a:extLst>
              <a:ext uri="{FF2B5EF4-FFF2-40B4-BE49-F238E27FC236}">
                <a16:creationId xmlns:a16="http://schemas.microsoft.com/office/drawing/2014/main" id="{A0721BEE-35EB-40EA-A029-25F50059FD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33787" y="781099"/>
            <a:ext cx="698863" cy="698863"/>
          </a:xfrm>
          <a:prstGeom prst="rect">
            <a:avLst/>
          </a:prstGeom>
        </p:spPr>
      </p:pic>
      <p:sp>
        <p:nvSpPr>
          <p:cNvPr id="86" name="Tekstfelt 85">
            <a:extLst>
              <a:ext uri="{FF2B5EF4-FFF2-40B4-BE49-F238E27FC236}">
                <a16:creationId xmlns:a16="http://schemas.microsoft.com/office/drawing/2014/main" id="{6D1DF64C-83BD-465D-86F7-43A3C2F1C159}"/>
              </a:ext>
            </a:extLst>
          </p:cNvPr>
          <p:cNvSpPr txBox="1"/>
          <p:nvPr/>
        </p:nvSpPr>
        <p:spPr>
          <a:xfrm>
            <a:off x="9514768" y="4952974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50" dirty="0"/>
              <a:t>tildeling</a:t>
            </a:r>
          </a:p>
        </p:txBody>
      </p:sp>
      <p:pic>
        <p:nvPicPr>
          <p:cNvPr id="88" name="Grafik 87" descr="Håndtryk kontur">
            <a:extLst>
              <a:ext uri="{FF2B5EF4-FFF2-40B4-BE49-F238E27FC236}">
                <a16:creationId xmlns:a16="http://schemas.microsoft.com/office/drawing/2014/main" id="{DB4B313C-13AA-4E77-B6D4-54766B8E4E2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05688" y="3086934"/>
            <a:ext cx="914400" cy="914400"/>
          </a:xfrm>
          <a:prstGeom prst="rect">
            <a:avLst/>
          </a:prstGeom>
        </p:spPr>
      </p:pic>
      <p:pic>
        <p:nvPicPr>
          <p:cNvPr id="89" name="Grafik 88" descr="Skolebygning kontur">
            <a:extLst>
              <a:ext uri="{FF2B5EF4-FFF2-40B4-BE49-F238E27FC236}">
                <a16:creationId xmlns:a16="http://schemas.microsoft.com/office/drawing/2014/main" id="{4473CB0F-5172-4E3A-964C-4E96C00323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95230" y="2078182"/>
            <a:ext cx="914400" cy="914400"/>
          </a:xfrm>
          <a:prstGeom prst="rect">
            <a:avLst/>
          </a:prstGeom>
        </p:spPr>
      </p:pic>
      <p:cxnSp>
        <p:nvCxnSpPr>
          <p:cNvPr id="91" name="Lige pilforbindelse 90">
            <a:extLst>
              <a:ext uri="{FF2B5EF4-FFF2-40B4-BE49-F238E27FC236}">
                <a16:creationId xmlns:a16="http://schemas.microsoft.com/office/drawing/2014/main" id="{6C037940-BFCA-4254-9490-74219A480D8A}"/>
              </a:ext>
            </a:extLst>
          </p:cNvPr>
          <p:cNvCxnSpPr>
            <a:cxnSpLocks/>
          </p:cNvCxnSpPr>
          <p:nvPr/>
        </p:nvCxnSpPr>
        <p:spPr>
          <a:xfrm>
            <a:off x="11252430" y="2964018"/>
            <a:ext cx="0" cy="2725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Lige pilforbindelse 93">
            <a:extLst>
              <a:ext uri="{FF2B5EF4-FFF2-40B4-BE49-F238E27FC236}">
                <a16:creationId xmlns:a16="http://schemas.microsoft.com/office/drawing/2014/main" id="{EDD4D6DF-117D-4CB9-B055-6254D6D23617}"/>
              </a:ext>
            </a:extLst>
          </p:cNvPr>
          <p:cNvCxnSpPr/>
          <p:nvPr/>
        </p:nvCxnSpPr>
        <p:spPr>
          <a:xfrm flipV="1">
            <a:off x="11067278" y="1583553"/>
            <a:ext cx="0" cy="494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kstfelt 94">
            <a:extLst>
              <a:ext uri="{FF2B5EF4-FFF2-40B4-BE49-F238E27FC236}">
                <a16:creationId xmlns:a16="http://schemas.microsoft.com/office/drawing/2014/main" id="{1B856A41-C1D1-4AB9-8593-1583A4F1F681}"/>
              </a:ext>
            </a:extLst>
          </p:cNvPr>
          <p:cNvSpPr txBox="1"/>
          <p:nvPr/>
        </p:nvSpPr>
        <p:spPr>
          <a:xfrm>
            <a:off x="11059641" y="1529636"/>
            <a:ext cx="988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Klage og dialog</a:t>
            </a:r>
          </a:p>
        </p:txBody>
      </p:sp>
      <p:sp>
        <p:nvSpPr>
          <p:cNvPr id="96" name="Tekstfelt 95">
            <a:extLst>
              <a:ext uri="{FF2B5EF4-FFF2-40B4-BE49-F238E27FC236}">
                <a16:creationId xmlns:a16="http://schemas.microsoft.com/office/drawing/2014/main" id="{405FB6EB-3A1F-490F-8880-8E9CA1B559F3}"/>
              </a:ext>
            </a:extLst>
          </p:cNvPr>
          <p:cNvSpPr txBox="1"/>
          <p:nvPr/>
        </p:nvSpPr>
        <p:spPr>
          <a:xfrm>
            <a:off x="11275008" y="288632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dialog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2CAFF641-5F6B-45AF-BA8D-7AEA023FF2E1}"/>
              </a:ext>
            </a:extLst>
          </p:cNvPr>
          <p:cNvSpPr txBox="1"/>
          <p:nvPr/>
        </p:nvSpPr>
        <p:spPr>
          <a:xfrm>
            <a:off x="1960282" y="77702"/>
            <a:ext cx="557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Re-Visitation</a:t>
            </a:r>
            <a:r>
              <a:rPr lang="da-DK" dirty="0"/>
              <a:t> til specialpædagogisk bistand på egen skole</a:t>
            </a:r>
          </a:p>
        </p:txBody>
      </p:sp>
      <p:cxnSp>
        <p:nvCxnSpPr>
          <p:cNvPr id="4" name="Lige pilforbindelse 3">
            <a:extLst>
              <a:ext uri="{FF2B5EF4-FFF2-40B4-BE49-F238E27FC236}">
                <a16:creationId xmlns:a16="http://schemas.microsoft.com/office/drawing/2014/main" id="{7D5EE7C4-8F2D-4A66-899E-FD09BA994666}"/>
              </a:ext>
            </a:extLst>
          </p:cNvPr>
          <p:cNvCxnSpPr>
            <a:cxnSpLocks/>
          </p:cNvCxnSpPr>
          <p:nvPr/>
        </p:nvCxnSpPr>
        <p:spPr>
          <a:xfrm>
            <a:off x="7658838" y="3017545"/>
            <a:ext cx="8473" cy="118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pilforbindelse 17">
            <a:extLst>
              <a:ext uri="{FF2B5EF4-FFF2-40B4-BE49-F238E27FC236}">
                <a16:creationId xmlns:a16="http://schemas.microsoft.com/office/drawing/2014/main" id="{11DF46E5-0FEF-4CE4-8699-59290967FBA6}"/>
              </a:ext>
            </a:extLst>
          </p:cNvPr>
          <p:cNvCxnSpPr/>
          <p:nvPr/>
        </p:nvCxnSpPr>
        <p:spPr>
          <a:xfrm>
            <a:off x="7667311" y="5285064"/>
            <a:ext cx="0" cy="293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felt 19">
            <a:extLst>
              <a:ext uri="{FF2B5EF4-FFF2-40B4-BE49-F238E27FC236}">
                <a16:creationId xmlns:a16="http://schemas.microsoft.com/office/drawing/2014/main" id="{2EEFC0EC-9049-4046-83D0-B7580853460E}"/>
              </a:ext>
            </a:extLst>
          </p:cNvPr>
          <p:cNvSpPr txBox="1"/>
          <p:nvPr/>
        </p:nvSpPr>
        <p:spPr>
          <a:xfrm>
            <a:off x="7362749" y="5727461"/>
            <a:ext cx="400013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Brev om afgørelse om fortsættelse, ændring eller ophør af specialpædagogisk bistand på egen skole (ved tildeling med angivelse af form og omfang) sendes til forældrene med </a:t>
            </a:r>
            <a:r>
              <a:rPr lang="da-DK" sz="1050"/>
              <a:t>angivelselse</a:t>
            </a:r>
            <a:r>
              <a:rPr lang="da-DK" sz="1050" dirty="0"/>
              <a:t> af startdato ved fortsættelse eller ændring) med begrundelse og klagevejledning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0482B9CA-3E51-4173-9000-0E1A16CA3876}"/>
              </a:ext>
            </a:extLst>
          </p:cNvPr>
          <p:cNvSpPr txBox="1"/>
          <p:nvPr/>
        </p:nvSpPr>
        <p:spPr>
          <a:xfrm>
            <a:off x="5453906" y="2219568"/>
            <a:ext cx="1202621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Udfyld </a:t>
            </a:r>
            <a:r>
              <a:rPr lang="da-DK" sz="1050" dirty="0" err="1"/>
              <a:t>revisitationsskema</a:t>
            </a:r>
            <a:r>
              <a:rPr lang="da-DK" sz="1050" dirty="0"/>
              <a:t> med skolens indstilling</a:t>
            </a:r>
          </a:p>
          <a:p>
            <a:r>
              <a:rPr lang="da-DK" sz="1050" dirty="0"/>
              <a:t> (x i: fortsættelse, ændring eller ophør)</a:t>
            </a:r>
          </a:p>
          <a:p>
            <a:r>
              <a:rPr lang="da-DK" sz="1050" dirty="0"/>
              <a:t>Få forældrenes</a:t>
            </a:r>
          </a:p>
          <a:p>
            <a:r>
              <a:rPr lang="da-DK" sz="1050" dirty="0"/>
              <a:t>Og psykologens tilkendegivelse med underskrifter</a:t>
            </a:r>
          </a:p>
        </p:txBody>
      </p:sp>
      <p:cxnSp>
        <p:nvCxnSpPr>
          <p:cNvPr id="49" name="Lige pilforbindelse 48">
            <a:extLst>
              <a:ext uri="{FF2B5EF4-FFF2-40B4-BE49-F238E27FC236}">
                <a16:creationId xmlns:a16="http://schemas.microsoft.com/office/drawing/2014/main" id="{D38A35DC-F0AC-473D-BB1D-ADD57110D518}"/>
              </a:ext>
            </a:extLst>
          </p:cNvPr>
          <p:cNvCxnSpPr>
            <a:cxnSpLocks/>
          </p:cNvCxnSpPr>
          <p:nvPr/>
        </p:nvCxnSpPr>
        <p:spPr>
          <a:xfrm>
            <a:off x="6394731" y="2382473"/>
            <a:ext cx="3098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Forbindelse: vinklet 49">
            <a:extLst>
              <a:ext uri="{FF2B5EF4-FFF2-40B4-BE49-F238E27FC236}">
                <a16:creationId xmlns:a16="http://schemas.microsoft.com/office/drawing/2014/main" id="{AEE6F4EF-CAB1-47F4-A0EE-DDB038541AC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793312" y="3044007"/>
            <a:ext cx="3656799" cy="1986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felt 8">
            <a:extLst>
              <a:ext uri="{FF2B5EF4-FFF2-40B4-BE49-F238E27FC236}">
                <a16:creationId xmlns:a16="http://schemas.microsoft.com/office/drawing/2014/main" id="{07519939-46CF-4671-8312-C85489251483}"/>
              </a:ext>
            </a:extLst>
          </p:cNvPr>
          <p:cNvSpPr txBox="1"/>
          <p:nvPr/>
        </p:nvSpPr>
        <p:spPr>
          <a:xfrm>
            <a:off x="10393960" y="5079932"/>
            <a:ext cx="13426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Ændring eller ophør forældre er uenige i</a:t>
            </a:r>
          </a:p>
        </p:txBody>
      </p:sp>
    </p:spTree>
    <p:extLst>
      <p:ext uri="{BB962C8B-B14F-4D97-AF65-F5344CB8AC3E}">
        <p14:creationId xmlns:p14="http://schemas.microsoft.com/office/powerpoint/2010/main" val="356423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0E81516E5F2C1741A22731E3952F8175" ma:contentTypeVersion="1" ma:contentTypeDescription="GetOrganized dokument" ma:contentTypeScope="" ma:versionID="7a08c8853a0241ab034e4603b51e6d48">
  <xsd:schema xmlns:xsd="http://www.w3.org/2001/XMLSchema" xmlns:xs="http://www.w3.org/2001/XMLSchema" xmlns:p="http://schemas.microsoft.com/office/2006/metadata/properties" xmlns:ns1="http://schemas.microsoft.com/sharepoint/v3" xmlns:ns2="9CED07AD-51C0-4F65-BC4D-DF22E3934416" xmlns:ns3="a84f222e-ad54-4cee-aabf-547c2cb6e88e" xmlns:ns4="9ced07ad-51c0-4f65-bc4d-df22e3934416" targetNamespace="http://schemas.microsoft.com/office/2006/metadata/properties" ma:root="true" ma:fieldsID="aa945d9d264c793dd84e7f44c158451e" ns1:_="" ns2:_="" ns3:_="" ns4:_="">
    <xsd:import namespace="http://schemas.microsoft.com/sharepoint/v3"/>
    <xsd:import namespace="9CED07AD-51C0-4F65-BC4D-DF22E3934416"/>
    <xsd:import namespace="a84f222e-ad54-4cee-aabf-547c2cb6e88e"/>
    <xsd:import namespace="9ced07ad-51c0-4f65-bc4d-df22e3934416"/>
    <xsd:element name="properties">
      <xsd:complexType>
        <xsd:sequence>
          <xsd:element name="documentManagement">
            <xsd:complexType>
              <xsd:all>
                <xsd:element ref="ns2:Beskrivelse" minOccurs="0"/>
                <xsd:element ref="ns2:Dato" minOccurs="0"/>
                <xsd:element ref="ns2:Modtager" minOccurs="0"/>
                <xsd:element ref="ns2:Korrespondance" minOccurs="0"/>
                <xsd:element ref="ns2:CCMAgendaDocumentStatus" minOccurs="0"/>
                <xsd:element ref="ns2:Postliste" minOccurs="0"/>
                <xsd:element ref="ns1:CaseOwner" minOccurs="0"/>
                <xsd:element ref="ns2:SkannetAf" minOccurs="0"/>
                <xsd:element ref="ns2:Preview" minOccurs="0"/>
                <xsd:element ref="ns2:CCMAgendaStatus" minOccurs="0"/>
                <xsd:element ref="ns2:CCMMeetingCaseLink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3:TaxCatchAll" minOccurs="0"/>
                <xsd:element ref="ns2:g837c6e80f5d4d9e81d1984e871682fc" minOccurs="0"/>
                <xsd:element ref="ns1:CCMSubID" minOccurs="0"/>
                <xsd:element ref="ns2:CCMMeetingCaseId" minOccurs="0"/>
                <xsd:element ref="ns2:CCMMeetingCaseInstanceId" minOccurs="0"/>
                <xsd:element ref="ns2:CCMAgendaItemId" minOccurs="0"/>
                <xsd:element ref="ns2:AgendaStatusIcon" minOccurs="0"/>
                <xsd:element ref="ns2:IsEDeliveryNote" minOccurs="0"/>
                <xsd:element ref="ns2:Afsender_x003a_Id" minOccurs="0"/>
                <xsd:element ref="ns2:Afsender" minOccurs="0"/>
                <xsd:element ref="ns2:ScannetAf" minOccurs="0"/>
                <xsd:element ref="ns2:Classification" minOccurs="0"/>
                <xsd:element ref="ns1:CCMVisualId" minOccurs="0"/>
                <xsd:element ref="ns1:CCMOriginalDocID" minOccurs="0"/>
                <xsd:element ref="ns2:Registreringsdato" minOccurs="0"/>
                <xsd:element ref="ns1:CCMCognitiveType" minOccurs="0"/>
                <xsd:element ref="ns4:CCMMultipleTransferTransaction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Owner" ma:index="8" nillable="true" ma:displayName="Dokumentansvarlig" ma:list="UserInfo" ma:SearchPeopleOnly="false" ma:SharePointGroup="0" ma:internalName="Case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seID" ma:index="16" nillable="true" ma:displayName="Sags ID" ma:default="Tildeler" ma:description="" ma:internalName="CaseID" ma:readOnly="true">
      <xsd:simpleType>
        <xsd:restriction base="dms:Text"/>
      </xsd:simpleType>
    </xsd:element>
    <xsd:element name="DocID" ma:index="17" nillable="true" ma:displayName="Dok ID" ma:default="Tildeler" ma:description="" ma:internalName="DocID" ma:readOnly="true">
      <xsd:simpleType>
        <xsd:restriction base="dms:Text"/>
      </xsd:simpleType>
    </xsd:element>
    <xsd:element name="Finalized" ma:index="18" nillable="true" ma:displayName="Endeligt" ma:default="False" ma:description="" ma:internalName="Finalized" ma:readOnly="true">
      <xsd:simpleType>
        <xsd:restriction base="dms:Boolean"/>
      </xsd:simpleType>
    </xsd:element>
    <xsd:element name="Related" ma:index="19" nillable="true" ma:displayName="Vedhæftet dokument" ma:default="False" ma:description="" ma:internalName="Related" ma:readOnly="true">
      <xsd:simpleType>
        <xsd:restriction base="dms:Boolean"/>
      </xsd:simpleType>
    </xsd:element>
    <xsd:element name="RegistrationDate" ma:index="20" nillable="true" ma:displayName="Registrerings dato" ma:description="" ma:format="DateTime" ma:internalName="RegistrationDate" ma:readOnly="true">
      <xsd:simpleType>
        <xsd:restriction base="dms:DateTime"/>
      </xsd:simpleType>
    </xsd:element>
    <xsd:element name="CaseRecordNumber" ma:index="21" nillable="true" ma:displayName="Akt ID" ma:decimals="0" ma:default="0" ma:description="" ma:internalName="CaseRecordNumber" ma:readOnly="true">
      <xsd:simpleType>
        <xsd:restriction base="dms:Number"/>
      </xsd:simpleType>
    </xsd:element>
    <xsd:element name="LocalAttachment" ma:index="22" nillable="true" ma:displayName="Lokalt bilag" ma:default="False" ma:description="" ma:internalName="LocalAttachment" ma:readOnly="true">
      <xsd:simpleType>
        <xsd:restriction base="dms:Boolean"/>
      </xsd:simpleType>
    </xsd:element>
    <xsd:element name="CCMTemplateName" ma:index="23" nillable="true" ma:displayName="Skabelon navn" ma:description="" ma:internalName="CCMTemplateName" ma:readOnly="true">
      <xsd:simpleType>
        <xsd:restriction base="dms:Text"/>
      </xsd:simpleType>
    </xsd:element>
    <xsd:element name="CCMTemplateVersion" ma:index="24" nillable="true" ma:displayName="Skabelon version" ma:description="" ma:internalName="CCMTemplateVersion" ma:readOnly="true">
      <xsd:simpleType>
        <xsd:restriction base="dms:Text"/>
      </xsd:simpleType>
    </xsd:element>
    <xsd:element name="CCMTemplateID" ma:index="25" nillable="true" ma:displayName="CCMTemplateID" ma:decimals="0" ma:default="0" ma:description="" ma:hidden="true" ma:internalName="CCMTemplateID" ma:readOnly="true">
      <xsd:simpleType>
        <xsd:restriction base="dms:Number"/>
      </xsd:simpleType>
    </xsd:element>
    <xsd:element name="CCMSystemID" ma:index="26" nillable="true" ma:displayName="CCMSystemID" ma:description="" ma:hidden="true" ma:internalName="CCMSystemID" ma:readOnly="true">
      <xsd:simpleType>
        <xsd:restriction base="dms:Text"/>
      </xsd:simpleType>
    </xsd:element>
    <xsd:element name="WasEncrypted" ma:index="27" nillable="true" ma:displayName="Krypteret" ma:default="False" ma:description="" ma:internalName="WasEncrypted" ma:readOnly="true">
      <xsd:simpleType>
        <xsd:restriction base="dms:Boolean"/>
      </xsd:simpleType>
    </xsd:element>
    <xsd:element name="WasSigned" ma:index="28" nillable="true" ma:displayName="Signeret" ma:default="False" ma:description="" ma:internalName="WasSigned" ma:readOnly="true">
      <xsd:simpleType>
        <xsd:restriction base="dms:Boolean"/>
      </xsd:simpleType>
    </xsd:element>
    <xsd:element name="MailHasAttachments" ma:index="29" nillable="true" ma:displayName="E-mail har vedhæftede filer" ma:default="False" ma:description="" ma:internalName="MailHasAttachments" ma:readOnly="true">
      <xsd:simpleType>
        <xsd:restriction base="dms:Boolean"/>
      </xsd:simpleType>
    </xsd:element>
    <xsd:element name="CCMConversation" ma:index="30" nillable="true" ma:displayName="Samtale" ma:description="" ma:internalName="CCMConversation" ma:readOnly="true">
      <xsd:simpleType>
        <xsd:restriction base="dms:Text"/>
      </xsd:simpleType>
    </xsd:element>
    <xsd:element name="CCMSubID" ma:index="33" nillable="true" ma:displayName="CCMSubID" ma:description="" ma:internalName="CCMSubID" ma:readOnly="true">
      <xsd:simpleType>
        <xsd:restriction base="dms:Text">
          <xsd:maxLength value="255"/>
        </xsd:restriction>
      </xsd:simpleType>
    </xsd:element>
    <xsd:element name="CCMVisualId" ma:index="48" nillable="true" ma:displayName="Sags ID" ma:default="Tildeler" ma:description="" ma:internalName="CCMVisualId" ma:readOnly="true">
      <xsd:simpleType>
        <xsd:restriction base="dms:Text"/>
      </xsd:simpleType>
    </xsd:element>
    <xsd:element name="CCMOriginalDocID" ma:index="49" nillable="true" ma:displayName="Originalt Dok ID" ma:description="" ma:internalName="CCMOriginalDocID" ma:readOnly="true">
      <xsd:simpleType>
        <xsd:restriction base="dms:Text"/>
      </xsd:simpleType>
    </xsd:element>
    <xsd:element name="CCMCognitiveType" ma:index="52" nillable="true" ma:displayName="CognitiveType" ma:decimals="0" ma:internalName="CCMCognitiveType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D07AD-51C0-4F65-BC4D-DF22E3934416" elementFormDefault="qualified">
    <xsd:import namespace="http://schemas.microsoft.com/office/2006/documentManagement/types"/>
    <xsd:import namespace="http://schemas.microsoft.com/office/infopath/2007/PartnerControls"/>
    <xsd:element name="Beskrivelse" ma:index="2" nillable="true" ma:displayName="Beskrivelse" ma:internalName="Beskrivelse">
      <xsd:simpleType>
        <xsd:restriction base="dms:Note">
          <xsd:maxLength value="255"/>
        </xsd:restriction>
      </xsd:simpleType>
    </xsd:element>
    <xsd:element name="Dato" ma:index="3" nillable="true" ma:displayName="Dokumentdato" ma:default="[today]" ma:format="DateOnly" ma:internalName="Dato">
      <xsd:simpleType>
        <xsd:restriction base="dms:DateTime"/>
      </xsd:simpleType>
    </xsd:element>
    <xsd:element name="Modtager" ma:index="4" nillable="true" ma:displayName="Modtager" ma:list="{92508807-F5AD-4593-BB28-2976DDF43C08}" ma:internalName="Modtager" ma:showField="FullNam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orrespondance" ma:index="5" nillable="true" ma:displayName="Korrespondance" ma:default="Intern" ma:format="Dropdown" ma:internalName="Korrespondance">
      <xsd:simpleType>
        <xsd:restriction base="dms:Choice">
          <xsd:enumeration value="Udgående"/>
          <xsd:enumeration value="Indgående"/>
          <xsd:enumeration value="Intern"/>
        </xsd:restriction>
      </xsd:simpleType>
    </xsd:element>
    <xsd:element name="CCMAgendaDocumentStatus" ma:index="6" nillable="true" ma:displayName="Status for politisk dagsordenspunkt" ma:default="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Postliste" ma:index="7" nillable="true" ma:displayName="Postliste" ma:default="0" ma:internalName="Postliste">
      <xsd:simpleType>
        <xsd:restriction base="dms:Boolean"/>
      </xsd:simpleType>
    </xsd:element>
    <xsd:element name="SkannetAf" ma:index="9" nillable="true" ma:displayName="Skannet Af" ma:internalName="SkannetAf">
      <xsd:simpleType>
        <xsd:restriction base="dms:Text"/>
      </xsd:simpleType>
    </xsd:element>
    <xsd:element name="Preview" ma:index="11" nillable="true" ma:displayName="Se" ma:description="The Ontolica Preview column displays a preview of the first page of the document. Click the icon to open a preview of the full document." ma:internalName="Preview">
      <xsd:simpleType>
        <xsd:restriction base="dms:Unknown"/>
      </xsd:simpleType>
    </xsd:element>
    <xsd:element name="CCMAgendaStatus" ma:index="12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13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837c6e80f5d4d9e81d1984e871682fc" ma:index="32" nillable="true" ma:taxonomy="true" ma:internalName="g837c6e80f5d4d9e81d1984e871682fc" ma:taxonomyFieldName="Dokumentstatus" ma:displayName="Dokumentstatus" ma:default="" ma:fieldId="{0837c6e8-0f5d-4d9e-81d1-984e871682fc}" ma:sspId="5276d462-bb2d-4205-8473-bf44897f23fb" ma:termSetId="b079204e-072e-43b3-bc1b-f5a8c164c0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MMeetingCaseId" ma:index="34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35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36" nillable="true" ma:displayName="CCMAgendaItemId" ma:decimals="0" ma:hidden="true" ma:internalName="CCMAgendaItemId">
      <xsd:simpleType>
        <xsd:restriction base="dms:Number"/>
      </xsd:simpleType>
    </xsd:element>
    <xsd:element name="AgendaStatusIcon" ma:index="37" nillable="true" ma:displayName="Ikon for dagsordensstatus" ma:internalName="AgendaStatusIcon" ma:readOnly="true">
      <xsd:simpleType>
        <xsd:restriction base="dms:Unknown"/>
      </xsd:simpleType>
    </xsd:element>
    <xsd:element name="IsEDeliveryNote" ma:index="42" nillable="true" ma:displayName="IsEDeliveryNote" ma:default="0" ma:internalName="IsEDeliveryNote">
      <xsd:simpleType>
        <xsd:restriction base="dms:Boolean"/>
      </xsd:simpleType>
    </xsd:element>
    <xsd:element name="Afsender_x003a_Id" ma:index="43" nillable="true" ma:displayName="Afsender:Id" ma:list="{92508807-F5AD-4593-BB28-2976DDF43C08}" ma:internalName="Afsender_x003a_Id" ma:readOnly="true" ma:showField="ID" ma:web="">
      <xsd:simpleType>
        <xsd:restriction base="dms:Lookup"/>
      </xsd:simpleType>
    </xsd:element>
    <xsd:element name="Afsender" ma:index="44" nillable="true" ma:displayName="Afsender" ma:list="{92508807-F5AD-4593-BB28-2976DDF43C08}" ma:internalName="Afsender" ma:showField="FullName">
      <xsd:simpleType>
        <xsd:restriction base="dms:Lookup"/>
      </xsd:simpleType>
    </xsd:element>
    <xsd:element name="ScannetAf" ma:index="46" nillable="true" ma:displayName="Skannet af" ma:internalName="ScannetAf">
      <xsd:simpleType>
        <xsd:restriction base="dms:Text"/>
      </xsd:simpleType>
    </xsd:element>
    <xsd:element name="Classification" ma:index="47" nillable="true" ma:displayName="Classification" ma:internalName="Classification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  <xsd:element name="Registreringsdato" ma:index="51" nillable="true" ma:displayName="Registreringsdato" ma:default="[today]" ma:format="DateOnly" ma:internalName="Registreringsdato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f222e-ad54-4cee-aabf-547c2cb6e88e" elementFormDefault="qualified">
    <xsd:import namespace="http://schemas.microsoft.com/office/2006/documentManagement/types"/>
    <xsd:import namespace="http://schemas.microsoft.com/office/infopath/2007/PartnerControls"/>
    <xsd:element name="TaxCatchAll" ma:index="31" nillable="true" ma:displayName="Taxonomy Catch All Column" ma:hidden="true" ma:list="{ab448345-c2b6-46db-aa9c-96dfac89dbf5}" ma:internalName="TaxCatchAll" ma:showField="CatchAllData" ma:web="a84f222e-ad54-4cee-aabf-547c2cb6e8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d07ad-51c0-4f65-bc4d-df22e3934416" elementFormDefault="qualified">
    <xsd:import namespace="http://schemas.microsoft.com/office/2006/documentManagement/types"/>
    <xsd:import namespace="http://schemas.microsoft.com/office/infopath/2007/PartnerControls"/>
    <xsd:element name="CCMMultipleTransferTransactionID" ma:index="53" nillable="true" ma:displayName="CCMMultipleTransferTransactionID" ma:hidden="true" ma:internalName="CCMMultipleTransferTransactionI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8" ma:displayName="Indholdstype"/>
        <xsd:element ref="dc:title" minOccurs="0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CMAgendaStatus xmlns="9CED07AD-51C0-4F65-BC4D-DF22E3934416" xsi:nil="true"/>
    <Korrespondance xmlns="9CED07AD-51C0-4F65-BC4D-DF22E3934416">Intern</Korrespondance>
    <g837c6e80f5d4d9e81d1984e871682fc xmlns="9CED07AD-51C0-4F65-BC4D-DF22E3934416">
      <Terms xmlns="http://schemas.microsoft.com/office/infopath/2007/PartnerControls"/>
    </g837c6e80f5d4d9e81d1984e871682fc>
    <CCMAgendaDocumentStatus xmlns="9CED07AD-51C0-4F65-BC4D-DF22E3934416" xsi:nil="true"/>
    <Registreringsdato xmlns="9CED07AD-51C0-4F65-BC4D-DF22E3934416">2021-09-08T10:18:54+00:00</Registreringsdato>
    <Dato xmlns="9CED07AD-51C0-4F65-BC4D-DF22E3934416">2021-09-07T22:00:00+00:00</Dato>
    <CCMMeetingCaseInstanceId xmlns="9CED07AD-51C0-4F65-BC4D-DF22E3934416" xsi:nil="true"/>
    <CCMCognitiveType xmlns="http://schemas.microsoft.com/sharepoint/v3" xsi:nil="true"/>
    <CCMAgendaItemId xmlns="9CED07AD-51C0-4F65-BC4D-DF22E3934416" xsi:nil="true"/>
    <Classification xmlns="9CED07AD-51C0-4F65-BC4D-DF22E3934416" xsi:nil="true"/>
    <SkannetAf xmlns="9CED07AD-51C0-4F65-BC4D-DF22E3934416" xsi:nil="true"/>
    <IsEDeliveryNote xmlns="9CED07AD-51C0-4F65-BC4D-DF22E3934416">false</IsEDeliveryNote>
    <Postliste xmlns="9CED07AD-51C0-4F65-BC4D-DF22E3934416">false</Postliste>
    <Afsender xmlns="9CED07AD-51C0-4F65-BC4D-DF22E3934416" xsi:nil="true"/>
    <CCMMultipleTransferTransactionID xmlns="9ced07ad-51c0-4f65-bc4d-df22e3934416" xsi:nil="true"/>
    <Beskrivelse xmlns="9CED07AD-51C0-4F65-BC4D-DF22E3934416" xsi:nil="true"/>
    <CaseOwner xmlns="http://schemas.microsoft.com/sharepoint/v3">
      <UserInfo>
        <DisplayName>Poul Skaarup Jensen (20059)</DisplayName>
        <AccountId>43</AccountId>
        <AccountType/>
      </UserInfo>
    </CaseOwner>
    <Modtager xmlns="9CED07AD-51C0-4F65-BC4D-DF22E3934416"/>
    <CCMMeetingCaseId xmlns="9CED07AD-51C0-4F65-BC4D-DF22E3934416" xsi:nil="true"/>
    <TaxCatchAll xmlns="a84f222e-ad54-4cee-aabf-547c2cb6e88e"/>
    <Preview xmlns="9CED07AD-51C0-4F65-BC4D-DF22E3934416" xsi:nil="true"/>
    <CCMMeetingCaseLink xmlns="9CED07AD-51C0-4F65-BC4D-DF22E3934416">
      <Url xsi:nil="true"/>
      <Description xsi:nil="true"/>
    </CCMMeetingCaseLink>
    <ScannetAf xmlns="9CED07AD-51C0-4F65-BC4D-DF22E3934416" xsi:nil="true"/>
    <LocalAttachment xmlns="http://schemas.microsoft.com/sharepoint/v3">false</LocalAttachment>
    <CaseRecordNumber xmlns="http://schemas.microsoft.com/sharepoint/v3">0</CaseRecordNumber>
    <CaseID xmlns="http://schemas.microsoft.com/sharepoint/v3">EMN-2021-03138</CaseID>
    <RegistrationDate xmlns="http://schemas.microsoft.com/sharepoint/v3" xsi:nil="true"/>
    <Related xmlns="http://schemas.microsoft.com/sharepoint/v3">false</Related>
    <CCMSystemID xmlns="http://schemas.microsoft.com/sharepoint/v3">ea092515-af83-4e21-8047-ec4cc0206f46</CCMSystemID>
    <CCMVisualId xmlns="http://schemas.microsoft.com/sharepoint/v3">EMN-2021-03138</CCMVisualId>
    <Finalized xmlns="http://schemas.microsoft.com/sharepoint/v3">false</Finalized>
    <DocID xmlns="http://schemas.microsoft.com/sharepoint/v3">9228140</DocID>
    <CCMTemplateID xmlns="http://schemas.microsoft.com/sharepoint/v3">0</CCMTemplateID>
  </documentManagement>
</p:properties>
</file>

<file path=customXml/itemProps1.xml><?xml version="1.0" encoding="utf-8"?>
<ds:datastoreItem xmlns:ds="http://schemas.openxmlformats.org/officeDocument/2006/customXml" ds:itemID="{739973E5-9C68-4936-B38C-8F0EBDD715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6C992-1B52-4476-92FD-1D423FAB1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CED07AD-51C0-4F65-BC4D-DF22E3934416"/>
    <ds:schemaRef ds:uri="a84f222e-ad54-4cee-aabf-547c2cb6e88e"/>
    <ds:schemaRef ds:uri="9ced07ad-51c0-4f65-bc4d-df22e39344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9A1538-2BC6-423E-A3B2-C41F98039476}">
  <ds:schemaRefs>
    <ds:schemaRef ds:uri="http://schemas.openxmlformats.org/package/2006/metadata/core-properties"/>
    <ds:schemaRef ds:uri="http://purl.org/dc/elements/1.1/"/>
    <ds:schemaRef ds:uri="a84f222e-ad54-4cee-aabf-547c2cb6e88e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9ced07ad-51c0-4f65-bc4d-df22e3934416"/>
    <ds:schemaRef ds:uri="9CED07AD-51C0-4F65-BC4D-DF22E393441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266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VISITATIONSPROCEDURER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VISITATIONSPROCEDURER</dc:title>
  <dc:creator>Poul Skaarup</dc:creator>
  <cp:lastModifiedBy>Poul Skaarup Jensen (20059)</cp:lastModifiedBy>
  <cp:revision>17</cp:revision>
  <dcterms:created xsi:type="dcterms:W3CDTF">2021-09-08T09:04:04Z</dcterms:created>
  <dcterms:modified xsi:type="dcterms:W3CDTF">2021-09-25T17:51:45Z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0x010100AC085CFC53BC46CEA2EADE194AD9D482000E81516E5F2C1741A22731E3952F8175</vt:lpwstr>
  </property>
  <property fmtid="{D5CDD505-2E9C-101B-9397-08002B2CF9AE}" pid="3" name="CCMOneDriveID">
    <vt:lpwstr/>
  </property>
  <property fmtid="{D5CDD505-2E9C-101B-9397-08002B2CF9AE}" pid="4" name="CCMOneDriveOwnerID">
    <vt:lpwstr/>
  </property>
  <property fmtid="{D5CDD505-2E9C-101B-9397-08002B2CF9AE}" pid="5" name="CCMOneDriveItemID">
    <vt:lpwstr/>
  </property>
  <property fmtid="{D5CDD505-2E9C-101B-9397-08002B2CF9AE}" pid="6" name="CCMIsSharedOnOneDrive">
    <vt:bool>false</vt:bool>
  </property>
  <property fmtid="{D5CDD505-2E9C-101B-9397-08002B2CF9AE}" pid="7" name="CCMSystem">
    <vt:lpwstr> </vt:lpwstr>
  </property>
  <property fmtid="{D5CDD505-2E9C-101B-9397-08002B2CF9AE}" pid="8" name="Dokumentstatus">
    <vt:lpwstr/>
  </property>
  <property fmtid="{D5CDD505-2E9C-101B-9397-08002B2CF9AE}" pid="9" name="CCMEventContext">
    <vt:lpwstr>40fe7eab-7361-42a8-ad24-3d5921a82c78</vt:lpwstr>
  </property>
</Properties>
</file>